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7" r:id="rId1"/>
  </p:sldMasterIdLst>
  <p:notesMasterIdLst>
    <p:notesMasterId r:id="rId30"/>
  </p:notesMasterIdLst>
  <p:sldIdLst>
    <p:sldId id="256" r:id="rId2"/>
    <p:sldId id="258" r:id="rId3"/>
    <p:sldId id="282" r:id="rId4"/>
    <p:sldId id="280" r:id="rId5"/>
    <p:sldId id="259" r:id="rId6"/>
    <p:sldId id="288" r:id="rId7"/>
    <p:sldId id="260" r:id="rId8"/>
    <p:sldId id="261" r:id="rId9"/>
    <p:sldId id="262" r:id="rId10"/>
    <p:sldId id="264" r:id="rId11"/>
    <p:sldId id="289" r:id="rId12"/>
    <p:sldId id="271" r:id="rId13"/>
    <p:sldId id="290" r:id="rId14"/>
    <p:sldId id="281" r:id="rId15"/>
    <p:sldId id="291" r:id="rId16"/>
    <p:sldId id="270" r:id="rId17"/>
    <p:sldId id="267" r:id="rId18"/>
    <p:sldId id="268" r:id="rId19"/>
    <p:sldId id="292" r:id="rId20"/>
    <p:sldId id="272" r:id="rId21"/>
    <p:sldId id="273" r:id="rId22"/>
    <p:sldId id="275" r:id="rId23"/>
    <p:sldId id="279" r:id="rId24"/>
    <p:sldId id="278" r:id="rId25"/>
    <p:sldId id="294" r:id="rId26"/>
    <p:sldId id="293" r:id="rId27"/>
    <p:sldId id="276" r:id="rId28"/>
    <p:sldId id="277"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660"/>
  </p:normalViewPr>
  <p:slideViewPr>
    <p:cSldViewPr snapToGrid="0">
      <p:cViewPr>
        <p:scale>
          <a:sx n="66" d="100"/>
          <a:sy n="66" d="100"/>
        </p:scale>
        <p:origin x="32"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99631E-1C38-4D7F-BCD5-FB0BD22D4671}" type="datetimeFigureOut">
              <a:rPr kumimoji="1" lang="ja-JP" altLang="en-US" smtClean="0"/>
              <a:t>2020/11/5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8CE114-D533-4CE1-BA90-F0920D0E44E3}" type="slidenum">
              <a:rPr kumimoji="1" lang="ja-JP" altLang="en-US" smtClean="0"/>
              <a:t>‹#›</a:t>
            </a:fld>
            <a:endParaRPr kumimoji="1" lang="ja-JP" altLang="en-US"/>
          </a:p>
        </p:txBody>
      </p:sp>
    </p:spTree>
    <p:extLst>
      <p:ext uri="{BB962C8B-B14F-4D97-AF65-F5344CB8AC3E}">
        <p14:creationId xmlns:p14="http://schemas.microsoft.com/office/powerpoint/2010/main" val="414701711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7CE7CED-5D7E-4735-89D2-8958767A0275}" type="datetime1">
              <a:rPr kumimoji="1" lang="ja-JP" altLang="en-US" smtClean="0"/>
              <a:t>2020/11/5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A79D499F-1D53-47E0-A76F-F58F1C664EEF}" type="slidenum">
              <a:rPr kumimoji="1" lang="ja-JP" altLang="en-US" smtClean="0"/>
              <a:t>‹#›</a:t>
            </a:fld>
            <a:endParaRPr kumimoji="1" lang="ja-JP" altLang="en-US"/>
          </a:p>
        </p:txBody>
      </p:sp>
    </p:spTree>
    <p:extLst>
      <p:ext uri="{BB962C8B-B14F-4D97-AF65-F5344CB8AC3E}">
        <p14:creationId xmlns:p14="http://schemas.microsoft.com/office/powerpoint/2010/main" val="1926812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2697D1A-7705-4D05-A777-4CC6F2FE2978}" type="datetime1">
              <a:rPr kumimoji="1" lang="ja-JP" altLang="en-US" smtClean="0"/>
              <a:t>2020/11/5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A79D499F-1D53-47E0-A76F-F58F1C664EEF}" type="slidenum">
              <a:rPr kumimoji="1" lang="ja-JP" altLang="en-US" smtClean="0"/>
              <a:t>‹#›</a:t>
            </a:fld>
            <a:endParaRPr kumimoji="1" lang="ja-JP" altLang="en-US"/>
          </a:p>
        </p:txBody>
      </p:sp>
    </p:spTree>
    <p:extLst>
      <p:ext uri="{BB962C8B-B14F-4D97-AF65-F5344CB8AC3E}">
        <p14:creationId xmlns:p14="http://schemas.microsoft.com/office/powerpoint/2010/main" val="3975132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E647945-D2AA-4999-900E-8CC89BD46B07}" type="datetime1">
              <a:rPr kumimoji="1" lang="ja-JP" altLang="en-US" smtClean="0"/>
              <a:t>2020/11/5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A79D499F-1D53-47E0-A76F-F58F1C664EEF}" type="slidenum">
              <a:rPr kumimoji="1" lang="ja-JP" altLang="en-US" smtClean="0"/>
              <a:t>‹#›</a:t>
            </a:fld>
            <a:endParaRPr kumimoji="1" lang="ja-JP" altLang="en-US"/>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232579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52BEA52B-7E13-4958-A97B-9C7F7986FB06}" type="datetime1">
              <a:rPr kumimoji="1" lang="ja-JP" altLang="en-US" smtClean="0"/>
              <a:t>2020/11/5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A79D499F-1D53-47E0-A76F-F58F1C664EEF}" type="slidenum">
              <a:rPr kumimoji="1" lang="ja-JP" altLang="en-US" smtClean="0"/>
              <a:t>‹#›</a:t>
            </a:fld>
            <a:endParaRPr kumimoji="1" lang="ja-JP" altLang="en-US"/>
          </a:p>
        </p:txBody>
      </p:sp>
    </p:spTree>
    <p:extLst>
      <p:ext uri="{BB962C8B-B14F-4D97-AF65-F5344CB8AC3E}">
        <p14:creationId xmlns:p14="http://schemas.microsoft.com/office/powerpoint/2010/main" val="993636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A1801DC5-B777-4D18-86CA-2A57F2FF74CD}" type="datetime1">
              <a:rPr kumimoji="1" lang="ja-JP" altLang="en-US" smtClean="0"/>
              <a:t>2020/11/5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A79D499F-1D53-47E0-A76F-F58F1C664EEF}" type="slidenum">
              <a:rPr kumimoji="1" lang="ja-JP" altLang="en-US" smtClean="0"/>
              <a:t>‹#›</a:t>
            </a:fld>
            <a:endParaRPr kumimoji="1" lang="ja-JP" altLang="en-US"/>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6116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D3B853AE-8284-490D-91A5-27542AF13BC6}" type="datetime1">
              <a:rPr kumimoji="1" lang="ja-JP" altLang="en-US" smtClean="0"/>
              <a:t>2020/11/5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A79D499F-1D53-47E0-A76F-F58F1C664EEF}" type="slidenum">
              <a:rPr kumimoji="1" lang="ja-JP" altLang="en-US" smtClean="0"/>
              <a:t>‹#›</a:t>
            </a:fld>
            <a:endParaRPr kumimoji="1" lang="ja-JP" altLang="en-US"/>
          </a:p>
        </p:txBody>
      </p:sp>
    </p:spTree>
    <p:extLst>
      <p:ext uri="{BB962C8B-B14F-4D97-AF65-F5344CB8AC3E}">
        <p14:creationId xmlns:p14="http://schemas.microsoft.com/office/powerpoint/2010/main" val="2346430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FEF9422-67B9-4DFD-8D2A-34C3E7CA04A0}" type="datetime1">
              <a:rPr kumimoji="1" lang="ja-JP" altLang="en-US" smtClean="0"/>
              <a:t>2020/11/5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79D499F-1D53-47E0-A76F-F58F1C664EEF}" type="slidenum">
              <a:rPr kumimoji="1" lang="ja-JP" altLang="en-US" smtClean="0"/>
              <a:t>‹#›</a:t>
            </a:fld>
            <a:endParaRPr kumimoji="1" lang="ja-JP" altLang="en-US"/>
          </a:p>
        </p:txBody>
      </p:sp>
    </p:spTree>
    <p:extLst>
      <p:ext uri="{BB962C8B-B14F-4D97-AF65-F5344CB8AC3E}">
        <p14:creationId xmlns:p14="http://schemas.microsoft.com/office/powerpoint/2010/main" val="40031819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E126EDA-CF33-4E30-8BFC-DDDDDAF6AA99}" type="datetime1">
              <a:rPr kumimoji="1" lang="ja-JP" altLang="en-US" smtClean="0"/>
              <a:t>2020/11/5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79D499F-1D53-47E0-A76F-F58F1C664EEF}" type="slidenum">
              <a:rPr kumimoji="1" lang="ja-JP" altLang="en-US" smtClean="0"/>
              <a:t>‹#›</a:t>
            </a:fld>
            <a:endParaRPr kumimoji="1" lang="ja-JP" altLang="en-US"/>
          </a:p>
        </p:txBody>
      </p:sp>
    </p:spTree>
    <p:extLst>
      <p:ext uri="{BB962C8B-B14F-4D97-AF65-F5344CB8AC3E}">
        <p14:creationId xmlns:p14="http://schemas.microsoft.com/office/powerpoint/2010/main" val="2146992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9C9D90B-C5BF-422E-A935-31D7469BCC09}" type="datetime1">
              <a:rPr kumimoji="1" lang="ja-JP" altLang="en-US" smtClean="0"/>
              <a:t>2020/11/5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79D499F-1D53-47E0-A76F-F58F1C664EEF}" type="slidenum">
              <a:rPr kumimoji="1" lang="ja-JP" altLang="en-US" smtClean="0"/>
              <a:t>‹#›</a:t>
            </a:fld>
            <a:endParaRPr kumimoji="1" lang="ja-JP" altLang="en-US"/>
          </a:p>
        </p:txBody>
      </p:sp>
    </p:spTree>
    <p:extLst>
      <p:ext uri="{BB962C8B-B14F-4D97-AF65-F5344CB8AC3E}">
        <p14:creationId xmlns:p14="http://schemas.microsoft.com/office/powerpoint/2010/main" val="3300219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304098E-3E46-432F-B5D6-606FB8A844C9}" type="datetime1">
              <a:rPr kumimoji="1" lang="ja-JP" altLang="en-US" smtClean="0"/>
              <a:t>2020/11/5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A79D499F-1D53-47E0-A76F-F58F1C664EEF}" type="slidenum">
              <a:rPr kumimoji="1" lang="ja-JP" altLang="en-US" smtClean="0"/>
              <a:t>‹#›</a:t>
            </a:fld>
            <a:endParaRPr kumimoji="1" lang="ja-JP" altLang="en-US"/>
          </a:p>
        </p:txBody>
      </p:sp>
    </p:spTree>
    <p:extLst>
      <p:ext uri="{BB962C8B-B14F-4D97-AF65-F5344CB8AC3E}">
        <p14:creationId xmlns:p14="http://schemas.microsoft.com/office/powerpoint/2010/main" val="2036846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4254D7F-6F28-4B74-B716-C1E3531E26FC}" type="datetime1">
              <a:rPr kumimoji="1" lang="ja-JP" altLang="en-US" smtClean="0"/>
              <a:t>2020/11/5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A79D499F-1D53-47E0-A76F-F58F1C664EEF}" type="slidenum">
              <a:rPr kumimoji="1" lang="ja-JP" altLang="en-US" smtClean="0"/>
              <a:t>‹#›</a:t>
            </a:fld>
            <a:endParaRPr kumimoji="1" lang="ja-JP" altLang="en-US"/>
          </a:p>
        </p:txBody>
      </p:sp>
    </p:spTree>
    <p:extLst>
      <p:ext uri="{BB962C8B-B14F-4D97-AF65-F5344CB8AC3E}">
        <p14:creationId xmlns:p14="http://schemas.microsoft.com/office/powerpoint/2010/main" val="561053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5DF7B3A-1E12-4339-9DD1-26D87EC57110}" type="datetime1">
              <a:rPr kumimoji="1" lang="ja-JP" altLang="en-US" smtClean="0"/>
              <a:t>2020/11/5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A79D499F-1D53-47E0-A76F-F58F1C664EEF}" type="slidenum">
              <a:rPr kumimoji="1" lang="ja-JP" altLang="en-US" smtClean="0"/>
              <a:t>‹#›</a:t>
            </a:fld>
            <a:endParaRPr kumimoji="1" lang="ja-JP" altLang="en-US"/>
          </a:p>
        </p:txBody>
      </p:sp>
    </p:spTree>
    <p:extLst>
      <p:ext uri="{BB962C8B-B14F-4D97-AF65-F5344CB8AC3E}">
        <p14:creationId xmlns:p14="http://schemas.microsoft.com/office/powerpoint/2010/main" val="3559743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3E0EE1D-6348-4BD4-9463-5A4DFC20AFC0}" type="datetime1">
              <a:rPr kumimoji="1" lang="ja-JP" altLang="en-US" smtClean="0"/>
              <a:t>2020/11/5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79D499F-1D53-47E0-A76F-F58F1C664EEF}" type="slidenum">
              <a:rPr kumimoji="1" lang="ja-JP" altLang="en-US" smtClean="0"/>
              <a:t>‹#›</a:t>
            </a:fld>
            <a:endParaRPr kumimoji="1" lang="ja-JP" altLang="en-US"/>
          </a:p>
        </p:txBody>
      </p:sp>
    </p:spTree>
    <p:extLst>
      <p:ext uri="{BB962C8B-B14F-4D97-AF65-F5344CB8AC3E}">
        <p14:creationId xmlns:p14="http://schemas.microsoft.com/office/powerpoint/2010/main" val="727265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988CC1-E8EE-4907-A668-59FB2EAD1431}" type="datetime1">
              <a:rPr kumimoji="1" lang="ja-JP" altLang="en-US" smtClean="0"/>
              <a:t>2020/11/5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79D499F-1D53-47E0-A76F-F58F1C664EEF}" type="slidenum">
              <a:rPr kumimoji="1" lang="ja-JP" altLang="en-US" smtClean="0"/>
              <a:t>‹#›</a:t>
            </a:fld>
            <a:endParaRPr kumimoji="1" lang="ja-JP" altLang="en-US"/>
          </a:p>
        </p:txBody>
      </p:sp>
    </p:spTree>
    <p:extLst>
      <p:ext uri="{BB962C8B-B14F-4D97-AF65-F5344CB8AC3E}">
        <p14:creationId xmlns:p14="http://schemas.microsoft.com/office/powerpoint/2010/main" val="3659226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ja-JP" altLang="en-US"/>
              <a:t>マスター タイトルの書式設定</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01113B0-A99D-4D39-8E83-A67CB9A2B42A}" type="datetime1">
              <a:rPr kumimoji="1" lang="ja-JP" altLang="en-US" smtClean="0"/>
              <a:t>2020/11/5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79D499F-1D53-47E0-A76F-F58F1C664EEF}" type="slidenum">
              <a:rPr kumimoji="1" lang="ja-JP" altLang="en-US" smtClean="0"/>
              <a:t>‹#›</a:t>
            </a:fld>
            <a:endParaRPr kumimoji="1" lang="ja-JP" altLang="en-US"/>
          </a:p>
        </p:txBody>
      </p:sp>
    </p:spTree>
    <p:extLst>
      <p:ext uri="{BB962C8B-B14F-4D97-AF65-F5344CB8AC3E}">
        <p14:creationId xmlns:p14="http://schemas.microsoft.com/office/powerpoint/2010/main" val="972391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02020D5-FA8D-4340-8042-A896CBDDE6A8}" type="datetime1">
              <a:rPr kumimoji="1" lang="ja-JP" altLang="en-US" smtClean="0"/>
              <a:t>2020/11/5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A79D499F-1D53-47E0-A76F-F58F1C664EEF}" type="slidenum">
              <a:rPr kumimoji="1" lang="ja-JP" altLang="en-US" smtClean="0"/>
              <a:t>‹#›</a:t>
            </a:fld>
            <a:endParaRPr kumimoji="1" lang="ja-JP" altLang="en-US"/>
          </a:p>
        </p:txBody>
      </p:sp>
    </p:spTree>
    <p:extLst>
      <p:ext uri="{BB962C8B-B14F-4D97-AF65-F5344CB8AC3E}">
        <p14:creationId xmlns:p14="http://schemas.microsoft.com/office/powerpoint/2010/main" val="71389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39D88587-C4EE-4918-84ED-B29E0505B87A}" type="datetime1">
              <a:rPr kumimoji="1" lang="ja-JP" altLang="en-US" smtClean="0"/>
              <a:t>2020/11/5</a:t>
            </a:fld>
            <a:endParaRPr kumimoji="1" lang="ja-JP" altLang="en-U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A79D499F-1D53-47E0-A76F-F58F1C664EEF}" type="slidenum">
              <a:rPr kumimoji="1" lang="ja-JP" altLang="en-US" smtClean="0"/>
              <a:t>‹#›</a:t>
            </a:fld>
            <a:endParaRPr kumimoji="1" lang="ja-JP" altLang="en-US"/>
          </a:p>
        </p:txBody>
      </p:sp>
    </p:spTree>
    <p:extLst>
      <p:ext uri="{BB962C8B-B14F-4D97-AF65-F5344CB8AC3E}">
        <p14:creationId xmlns:p14="http://schemas.microsoft.com/office/powerpoint/2010/main" val="359366639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Lst>
  <p:hf hdr="0" ftr="0" dt="0"/>
  <p:txStyles>
    <p:title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B5085C-6F24-4450-83C1-894F07631BC2}"/>
              </a:ext>
            </a:extLst>
          </p:cNvPr>
          <p:cNvSpPr>
            <a:spLocks noGrp="1"/>
          </p:cNvSpPr>
          <p:nvPr>
            <p:ph type="ctrTitle"/>
          </p:nvPr>
        </p:nvSpPr>
        <p:spPr/>
        <p:txBody>
          <a:bodyPr>
            <a:normAutofit fontScale="90000"/>
          </a:bodyPr>
          <a:lstStyle/>
          <a:p>
            <a:r>
              <a:rPr kumimoji="1" lang="ja-JP" altLang="en-US" dirty="0"/>
              <a:t>深層学習を用いた</a:t>
            </a:r>
            <a:br>
              <a:rPr kumimoji="1" lang="en-US" altLang="ja-JP" dirty="0"/>
            </a:br>
            <a:r>
              <a:rPr kumimoji="1" lang="ja-JP" altLang="en-US" dirty="0"/>
              <a:t>府大猫識別手法の推定</a:t>
            </a:r>
          </a:p>
        </p:txBody>
      </p:sp>
      <p:sp>
        <p:nvSpPr>
          <p:cNvPr id="3" name="字幕 2">
            <a:extLst>
              <a:ext uri="{FF2B5EF4-FFF2-40B4-BE49-F238E27FC236}">
                <a16:creationId xmlns:a16="http://schemas.microsoft.com/office/drawing/2014/main" id="{193BEF1B-B5F1-414D-8F67-A6E3BE205F81}"/>
              </a:ext>
            </a:extLst>
          </p:cNvPr>
          <p:cNvSpPr>
            <a:spLocks noGrp="1"/>
          </p:cNvSpPr>
          <p:nvPr>
            <p:ph type="subTitle" idx="1"/>
          </p:nvPr>
        </p:nvSpPr>
        <p:spPr/>
        <p:txBody>
          <a:bodyPr/>
          <a:lstStyle/>
          <a:p>
            <a:pPr algn="r"/>
            <a:r>
              <a:rPr kumimoji="1" lang="ja-JP" altLang="en-US" dirty="0"/>
              <a:t>ソフトウェアシステム研究グループ</a:t>
            </a:r>
            <a:endParaRPr kumimoji="1" lang="en-US" altLang="ja-JP" dirty="0"/>
          </a:p>
          <a:p>
            <a:pPr algn="r"/>
            <a:r>
              <a:rPr lang="en-US" altLang="ja-JP" dirty="0"/>
              <a:t>M1</a:t>
            </a:r>
            <a:r>
              <a:rPr lang="ja-JP" altLang="en-US" dirty="0"/>
              <a:t>　高見　啓太</a:t>
            </a:r>
            <a:endParaRPr kumimoji="1" lang="ja-JP" altLang="en-US" dirty="0"/>
          </a:p>
        </p:txBody>
      </p:sp>
    </p:spTree>
    <p:extLst>
      <p:ext uri="{BB962C8B-B14F-4D97-AF65-F5344CB8AC3E}">
        <p14:creationId xmlns:p14="http://schemas.microsoft.com/office/powerpoint/2010/main" val="1028448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A8709F-7D1D-4C6F-860F-7236E5393776}"/>
              </a:ext>
            </a:extLst>
          </p:cNvPr>
          <p:cNvSpPr>
            <a:spLocks noGrp="1"/>
          </p:cNvSpPr>
          <p:nvPr>
            <p:ph type="title"/>
          </p:nvPr>
        </p:nvSpPr>
        <p:spPr/>
        <p:txBody>
          <a:bodyPr>
            <a:normAutofit/>
          </a:bodyPr>
          <a:lstStyle/>
          <a:p>
            <a:r>
              <a:rPr kumimoji="1" lang="en-US" altLang="ja-JP" sz="4000" dirty="0" err="1"/>
              <a:t>IoU</a:t>
            </a:r>
            <a:endParaRPr kumimoji="1" lang="ja-JP" altLang="en-US" sz="4000" dirty="0"/>
          </a:p>
        </p:txBody>
      </p:sp>
      <p:sp>
        <p:nvSpPr>
          <p:cNvPr id="3" name="コンテンツ プレースホルダー 2">
            <a:extLst>
              <a:ext uri="{FF2B5EF4-FFF2-40B4-BE49-F238E27FC236}">
                <a16:creationId xmlns:a16="http://schemas.microsoft.com/office/drawing/2014/main" id="{E74EE3B1-6FDB-45CD-9ECA-21BA161830DD}"/>
              </a:ext>
            </a:extLst>
          </p:cNvPr>
          <p:cNvSpPr>
            <a:spLocks noGrp="1"/>
          </p:cNvSpPr>
          <p:nvPr>
            <p:ph idx="1"/>
          </p:nvPr>
        </p:nvSpPr>
        <p:spPr/>
        <p:txBody>
          <a:bodyPr>
            <a:normAutofit/>
          </a:bodyPr>
          <a:lstStyle/>
          <a:p>
            <a:r>
              <a:rPr kumimoji="1" lang="en-US" altLang="ja-JP" sz="2400" dirty="0"/>
              <a:t>Intersection over Union</a:t>
            </a:r>
          </a:p>
          <a:p>
            <a:r>
              <a:rPr lang="ja-JP" altLang="en-US" sz="2400" dirty="0"/>
              <a:t>物体検出における評価指標</a:t>
            </a:r>
            <a:endParaRPr lang="en-US" altLang="ja-JP" sz="2400" dirty="0"/>
          </a:p>
          <a:p>
            <a:r>
              <a:rPr kumimoji="1" lang="ja-JP" altLang="en-US" sz="2400" dirty="0"/>
              <a:t>２つの領域がどれだけ重なっているかを</a:t>
            </a:r>
            <a:r>
              <a:rPr kumimoji="1" lang="en-US" altLang="ja-JP" sz="2400" dirty="0"/>
              <a:t>[0,1]</a:t>
            </a:r>
            <a:r>
              <a:rPr kumimoji="1" lang="ja-JP" altLang="en-US" sz="2400" dirty="0"/>
              <a:t>で表す</a:t>
            </a:r>
            <a:endParaRPr kumimoji="1" lang="en-US" altLang="ja-JP" sz="2400" dirty="0"/>
          </a:p>
        </p:txBody>
      </p:sp>
      <p:sp>
        <p:nvSpPr>
          <p:cNvPr id="4" name="スライド番号プレースホルダー 3">
            <a:extLst>
              <a:ext uri="{FF2B5EF4-FFF2-40B4-BE49-F238E27FC236}">
                <a16:creationId xmlns:a16="http://schemas.microsoft.com/office/drawing/2014/main" id="{49D7426A-E981-40E3-8878-4128A3532847}"/>
              </a:ext>
            </a:extLst>
          </p:cNvPr>
          <p:cNvSpPr>
            <a:spLocks noGrp="1"/>
          </p:cNvSpPr>
          <p:nvPr>
            <p:ph type="sldNum" sz="quarter" idx="12"/>
          </p:nvPr>
        </p:nvSpPr>
        <p:spPr/>
        <p:txBody>
          <a:bodyPr/>
          <a:lstStyle/>
          <a:p>
            <a:fld id="{A79D499F-1D53-47E0-A76F-F58F1C664EEF}" type="slidenum">
              <a:rPr kumimoji="1" lang="ja-JP" altLang="en-US" smtClean="0"/>
              <a:t>10</a:t>
            </a:fld>
            <a:endParaRPr kumimoji="1" lang="ja-JP" altLang="en-US"/>
          </a:p>
        </p:txBody>
      </p:sp>
      <p:sp>
        <p:nvSpPr>
          <p:cNvPr id="5" name="正方形/長方形 4">
            <a:extLst>
              <a:ext uri="{FF2B5EF4-FFF2-40B4-BE49-F238E27FC236}">
                <a16:creationId xmlns:a16="http://schemas.microsoft.com/office/drawing/2014/main" id="{A3470534-36BF-4853-9BCA-1B259CE607B2}"/>
              </a:ext>
            </a:extLst>
          </p:cNvPr>
          <p:cNvSpPr/>
          <p:nvPr/>
        </p:nvSpPr>
        <p:spPr>
          <a:xfrm>
            <a:off x="5120642" y="4448184"/>
            <a:ext cx="2079057" cy="1511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2768390-7F2F-4394-9CA6-FB299A56F841}"/>
              </a:ext>
            </a:extLst>
          </p:cNvPr>
          <p:cNvSpPr/>
          <p:nvPr/>
        </p:nvSpPr>
        <p:spPr>
          <a:xfrm>
            <a:off x="6564432" y="5082140"/>
            <a:ext cx="2425566" cy="17325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32686D1-EFC7-4221-A0B2-A642FFBFADEB}"/>
              </a:ext>
            </a:extLst>
          </p:cNvPr>
          <p:cNvSpPr/>
          <p:nvPr/>
        </p:nvSpPr>
        <p:spPr>
          <a:xfrm>
            <a:off x="6564432" y="5082141"/>
            <a:ext cx="635267" cy="8855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D7913341-BD66-494E-BD6E-7B6024863C3C}"/>
              </a:ext>
            </a:extLst>
          </p:cNvPr>
          <p:cNvSpPr/>
          <p:nvPr/>
        </p:nvSpPr>
        <p:spPr>
          <a:xfrm>
            <a:off x="758784" y="4446584"/>
            <a:ext cx="2079057" cy="151116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6E35FF2-891F-4C7F-928C-824400496473}"/>
              </a:ext>
            </a:extLst>
          </p:cNvPr>
          <p:cNvSpPr/>
          <p:nvPr/>
        </p:nvSpPr>
        <p:spPr>
          <a:xfrm>
            <a:off x="2202574" y="5080540"/>
            <a:ext cx="2425566" cy="173254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a:extLst>
              <a:ext uri="{FF2B5EF4-FFF2-40B4-BE49-F238E27FC236}">
                <a16:creationId xmlns:a16="http://schemas.microsoft.com/office/drawing/2014/main" id="{E9F29AE1-0E41-4016-8869-E206BC136B4E}"/>
              </a:ext>
            </a:extLst>
          </p:cNvPr>
          <p:cNvSpPr/>
          <p:nvPr/>
        </p:nvSpPr>
        <p:spPr>
          <a:xfrm>
            <a:off x="2202574" y="5080541"/>
            <a:ext cx="635267" cy="88552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573EB9ED-658E-4F15-B48C-3A21FC733D61}"/>
                  </a:ext>
                </a:extLst>
              </p:cNvPr>
              <p:cNvSpPr txBox="1"/>
              <p:nvPr/>
            </p:nvSpPr>
            <p:spPr>
              <a:xfrm>
                <a:off x="5331530" y="3706468"/>
                <a:ext cx="2465803" cy="627416"/>
              </a:xfrm>
              <a:prstGeom prst="rect">
                <a:avLst/>
              </a:prstGeom>
              <a:noFill/>
            </p:spPr>
            <p:txBody>
              <a:bodyPr wrap="none" lIns="0" tIns="0" rIns="0" bIns="0" rtlCol="0">
                <a:spAutoFit/>
              </a:bodyPr>
              <a:lstStyle/>
              <a:p>
                <a:r>
                  <a:rPr kumimoji="1" lang="en-US" altLang="ja-JP" sz="2800" dirty="0"/>
                  <a:t>IoU</a:t>
                </a:r>
                <a14:m>
                  <m:oMath xmlns:m="http://schemas.openxmlformats.org/officeDocument/2006/math">
                    <m:r>
                      <a:rPr kumimoji="1" lang="en-US" altLang="ja-JP" sz="2800" i="1" smtClean="0">
                        <a:latin typeface="Cambria Math" panose="02040503050406030204" pitchFamily="18" charset="0"/>
                      </a:rPr>
                      <m:t>=</m:t>
                    </m:r>
                    <m:f>
                      <m:fPr>
                        <m:ctrlPr>
                          <a:rPr kumimoji="1" lang="en-US" altLang="ja-JP" sz="2800" smtClean="0">
                            <a:latin typeface="Cambria Math" panose="02040503050406030204" pitchFamily="18" charset="0"/>
                          </a:rPr>
                        </m:ctrlPr>
                      </m:fPr>
                      <m:num>
                        <m:r>
                          <m:rPr>
                            <m:sty m:val="p"/>
                          </m:rPr>
                          <a:rPr kumimoji="1" lang="en-US" altLang="ja-JP" sz="2800" b="0" i="0" smtClean="0">
                            <a:latin typeface="Cambria Math" panose="02040503050406030204" pitchFamily="18" charset="0"/>
                          </a:rPr>
                          <m:t>Intersection</m:t>
                        </m:r>
                      </m:num>
                      <m:den>
                        <m:r>
                          <m:rPr>
                            <m:sty m:val="p"/>
                          </m:rPr>
                          <a:rPr kumimoji="1" lang="en-US" altLang="ja-JP" sz="2800" b="0" i="0" smtClean="0">
                            <a:latin typeface="Cambria Math" panose="02040503050406030204" pitchFamily="18" charset="0"/>
                          </a:rPr>
                          <m:t>Union</m:t>
                        </m:r>
                      </m:den>
                    </m:f>
                  </m:oMath>
                </a14:m>
                <a:endParaRPr kumimoji="1" lang="ja-JP" altLang="en-US" sz="2800" dirty="0"/>
              </a:p>
            </p:txBody>
          </p:sp>
        </mc:Choice>
        <mc:Fallback>
          <p:sp>
            <p:nvSpPr>
              <p:cNvPr id="12" name="テキスト ボックス 11">
                <a:extLst>
                  <a:ext uri="{FF2B5EF4-FFF2-40B4-BE49-F238E27FC236}">
                    <a16:creationId xmlns:a16="http://schemas.microsoft.com/office/drawing/2014/main" id="{573EB9ED-658E-4F15-B48C-3A21FC733D61}"/>
                  </a:ext>
                </a:extLst>
              </p:cNvPr>
              <p:cNvSpPr txBox="1">
                <a:spLocks noRot="1" noChangeAspect="1" noMove="1" noResize="1" noEditPoints="1" noAdjustHandles="1" noChangeArrowheads="1" noChangeShapeType="1" noTextEdit="1"/>
              </p:cNvSpPr>
              <p:nvPr/>
            </p:nvSpPr>
            <p:spPr>
              <a:xfrm>
                <a:off x="5331530" y="3706468"/>
                <a:ext cx="2465803" cy="627416"/>
              </a:xfrm>
              <a:prstGeom prst="rect">
                <a:avLst/>
              </a:prstGeom>
              <a:blipFill>
                <a:blip r:embed="rId2"/>
                <a:stretch>
                  <a:fillRect l="-8911" t="-2913" b="-17476"/>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6F62602F-6A30-482D-A67E-C0ACA63E33DB}"/>
              </a:ext>
            </a:extLst>
          </p:cNvPr>
          <p:cNvSpPr txBox="1"/>
          <p:nvPr/>
        </p:nvSpPr>
        <p:spPr>
          <a:xfrm>
            <a:off x="1837621" y="5250452"/>
            <a:ext cx="2492943" cy="646331"/>
          </a:xfrm>
          <a:prstGeom prst="rect">
            <a:avLst/>
          </a:prstGeom>
          <a:noFill/>
        </p:spPr>
        <p:txBody>
          <a:bodyPr wrap="square" rtlCol="0">
            <a:spAutoFit/>
          </a:bodyPr>
          <a:lstStyle/>
          <a:p>
            <a:r>
              <a:rPr kumimoji="1" lang="en-US" altLang="ja-JP" sz="3600" dirty="0"/>
              <a:t>Union</a:t>
            </a:r>
            <a:endParaRPr kumimoji="1" lang="ja-JP" altLang="en-US" sz="3600" dirty="0"/>
          </a:p>
        </p:txBody>
      </p:sp>
      <p:sp>
        <p:nvSpPr>
          <p:cNvPr id="14" name="テキスト ボックス 13">
            <a:extLst>
              <a:ext uri="{FF2B5EF4-FFF2-40B4-BE49-F238E27FC236}">
                <a16:creationId xmlns:a16="http://schemas.microsoft.com/office/drawing/2014/main" id="{3F8E6E40-1837-4BA0-9C45-BDB78E7A1D4A}"/>
              </a:ext>
            </a:extLst>
          </p:cNvPr>
          <p:cNvSpPr txBox="1"/>
          <p:nvPr/>
        </p:nvSpPr>
        <p:spPr>
          <a:xfrm>
            <a:off x="5496027" y="5200137"/>
            <a:ext cx="2829828" cy="646331"/>
          </a:xfrm>
          <a:prstGeom prst="rect">
            <a:avLst/>
          </a:prstGeom>
          <a:noFill/>
        </p:spPr>
        <p:txBody>
          <a:bodyPr wrap="square" rtlCol="0">
            <a:spAutoFit/>
          </a:bodyPr>
          <a:lstStyle/>
          <a:p>
            <a:r>
              <a:rPr kumimoji="1" lang="en-US" altLang="ja-JP" sz="3600" dirty="0"/>
              <a:t>Intersection</a:t>
            </a:r>
            <a:endParaRPr kumimoji="1" lang="ja-JP" altLang="en-US" sz="3600" dirty="0"/>
          </a:p>
        </p:txBody>
      </p:sp>
    </p:spTree>
    <p:extLst>
      <p:ext uri="{BB962C8B-B14F-4D97-AF65-F5344CB8AC3E}">
        <p14:creationId xmlns:p14="http://schemas.microsoft.com/office/powerpoint/2010/main" val="302749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386443-8BC2-462D-805E-1C02E8B1DAAC}"/>
              </a:ext>
            </a:extLst>
          </p:cNvPr>
          <p:cNvSpPr>
            <a:spLocks noGrp="1"/>
          </p:cNvSpPr>
          <p:nvPr>
            <p:ph type="title"/>
          </p:nvPr>
        </p:nvSpPr>
        <p:spPr/>
        <p:txBody>
          <a:bodyPr>
            <a:normAutofit/>
          </a:bodyPr>
          <a:lstStyle/>
          <a:p>
            <a:r>
              <a:rPr kumimoji="1" lang="ja-JP" altLang="en-US" sz="4000" dirty="0"/>
              <a:t>目次</a:t>
            </a:r>
          </a:p>
        </p:txBody>
      </p:sp>
      <p:sp>
        <p:nvSpPr>
          <p:cNvPr id="3" name="コンテンツ プレースホルダー 2">
            <a:extLst>
              <a:ext uri="{FF2B5EF4-FFF2-40B4-BE49-F238E27FC236}">
                <a16:creationId xmlns:a16="http://schemas.microsoft.com/office/drawing/2014/main" id="{326DA2F1-7338-416F-8B5D-FB87A2304EA5}"/>
              </a:ext>
            </a:extLst>
          </p:cNvPr>
          <p:cNvSpPr>
            <a:spLocks noGrp="1"/>
          </p:cNvSpPr>
          <p:nvPr>
            <p:ph idx="1"/>
          </p:nvPr>
        </p:nvSpPr>
        <p:spPr/>
        <p:txBody>
          <a:bodyPr>
            <a:noAutofit/>
          </a:bodyPr>
          <a:lstStyle/>
          <a:p>
            <a:r>
              <a:rPr kumimoji="1" lang="ja-JP" altLang="en-US" sz="3600" dirty="0">
                <a:solidFill>
                  <a:schemeClr val="bg1">
                    <a:lumMod val="65000"/>
                  </a:schemeClr>
                </a:solidFill>
              </a:rPr>
              <a:t>はじめに</a:t>
            </a:r>
            <a:endParaRPr kumimoji="1" lang="en-US" altLang="ja-JP" sz="3600" dirty="0">
              <a:solidFill>
                <a:schemeClr val="bg1">
                  <a:lumMod val="65000"/>
                </a:schemeClr>
              </a:solidFill>
            </a:endParaRPr>
          </a:p>
          <a:p>
            <a:r>
              <a:rPr lang="ja-JP" altLang="en-US" sz="3600" dirty="0">
                <a:solidFill>
                  <a:schemeClr val="bg1">
                    <a:lumMod val="65000"/>
                  </a:schemeClr>
                </a:solidFill>
              </a:rPr>
              <a:t>要素技術</a:t>
            </a:r>
            <a:endParaRPr lang="en-US" altLang="ja-JP" sz="3600" dirty="0">
              <a:solidFill>
                <a:schemeClr val="bg1">
                  <a:lumMod val="65000"/>
                </a:schemeClr>
              </a:solidFill>
            </a:endParaRPr>
          </a:p>
          <a:p>
            <a:r>
              <a:rPr kumimoji="1" lang="ja-JP" altLang="en-US" sz="3600" dirty="0">
                <a:solidFill>
                  <a:srgbClr val="FF0000"/>
                </a:solidFill>
              </a:rPr>
              <a:t>関連研究</a:t>
            </a:r>
            <a:endParaRPr kumimoji="1" lang="en-US" altLang="ja-JP" sz="3600" dirty="0">
              <a:solidFill>
                <a:srgbClr val="FF0000"/>
              </a:solidFill>
            </a:endParaRPr>
          </a:p>
          <a:p>
            <a:r>
              <a:rPr lang="ja-JP" altLang="en-US" sz="3600" dirty="0">
                <a:solidFill>
                  <a:schemeClr val="bg1">
                    <a:lumMod val="65000"/>
                  </a:schemeClr>
                </a:solidFill>
              </a:rPr>
              <a:t>府大の猫について</a:t>
            </a:r>
            <a:endParaRPr lang="en-US" altLang="ja-JP" sz="3600" dirty="0">
              <a:solidFill>
                <a:schemeClr val="bg1">
                  <a:lumMod val="65000"/>
                </a:schemeClr>
              </a:solidFill>
            </a:endParaRPr>
          </a:p>
          <a:p>
            <a:r>
              <a:rPr kumimoji="1" lang="ja-JP" altLang="en-US" sz="3600" dirty="0">
                <a:solidFill>
                  <a:schemeClr val="bg1">
                    <a:lumMod val="65000"/>
                  </a:schemeClr>
                </a:solidFill>
              </a:rPr>
              <a:t>提案手法</a:t>
            </a:r>
            <a:endParaRPr kumimoji="1" lang="en-US" altLang="ja-JP" sz="3600" dirty="0">
              <a:solidFill>
                <a:schemeClr val="bg1">
                  <a:lumMod val="65000"/>
                </a:schemeClr>
              </a:solidFill>
            </a:endParaRPr>
          </a:p>
          <a:p>
            <a:r>
              <a:rPr lang="ja-JP" altLang="en-US" sz="3600" dirty="0">
                <a:solidFill>
                  <a:schemeClr val="bg1">
                    <a:lumMod val="65000"/>
                  </a:schemeClr>
                </a:solidFill>
              </a:rPr>
              <a:t>実験</a:t>
            </a:r>
            <a:endParaRPr lang="en-US" altLang="ja-JP" sz="3600" dirty="0">
              <a:solidFill>
                <a:schemeClr val="bg1">
                  <a:lumMod val="65000"/>
                </a:schemeClr>
              </a:solidFill>
            </a:endParaRPr>
          </a:p>
          <a:p>
            <a:r>
              <a:rPr lang="ja-JP" altLang="en-US" sz="3600" dirty="0">
                <a:solidFill>
                  <a:schemeClr val="bg1">
                    <a:lumMod val="65000"/>
                  </a:schemeClr>
                </a:solidFill>
              </a:rPr>
              <a:t>まとめと今後の課題</a:t>
            </a:r>
            <a:endParaRPr kumimoji="1" lang="ja-JP" altLang="en-US" sz="3600" dirty="0">
              <a:solidFill>
                <a:schemeClr val="bg1">
                  <a:lumMod val="65000"/>
                </a:schemeClr>
              </a:solidFill>
            </a:endParaRPr>
          </a:p>
        </p:txBody>
      </p:sp>
      <p:sp>
        <p:nvSpPr>
          <p:cNvPr id="4" name="スライド番号プレースホルダー 3">
            <a:extLst>
              <a:ext uri="{FF2B5EF4-FFF2-40B4-BE49-F238E27FC236}">
                <a16:creationId xmlns:a16="http://schemas.microsoft.com/office/drawing/2014/main" id="{823672F9-BEEF-4B11-94D2-7199247362E7}"/>
              </a:ext>
            </a:extLst>
          </p:cNvPr>
          <p:cNvSpPr>
            <a:spLocks noGrp="1"/>
          </p:cNvSpPr>
          <p:nvPr>
            <p:ph type="sldNum" sz="quarter" idx="12"/>
          </p:nvPr>
        </p:nvSpPr>
        <p:spPr/>
        <p:txBody>
          <a:bodyPr/>
          <a:lstStyle/>
          <a:p>
            <a:fld id="{A79D499F-1D53-47E0-A76F-F58F1C664EEF}" type="slidenum">
              <a:rPr kumimoji="1" lang="ja-JP" altLang="en-US" smtClean="0"/>
              <a:t>11</a:t>
            </a:fld>
            <a:endParaRPr kumimoji="1" lang="ja-JP" altLang="en-US"/>
          </a:p>
        </p:txBody>
      </p:sp>
    </p:spTree>
    <p:extLst>
      <p:ext uri="{BB962C8B-B14F-4D97-AF65-F5344CB8AC3E}">
        <p14:creationId xmlns:p14="http://schemas.microsoft.com/office/powerpoint/2010/main" val="1206757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4EE3B5-71CB-45A5-9EB0-DEA222F9CD9A}"/>
              </a:ext>
            </a:extLst>
          </p:cNvPr>
          <p:cNvSpPr>
            <a:spLocks noGrp="1"/>
          </p:cNvSpPr>
          <p:nvPr>
            <p:ph type="title"/>
          </p:nvPr>
        </p:nvSpPr>
        <p:spPr/>
        <p:txBody>
          <a:bodyPr>
            <a:normAutofit/>
          </a:bodyPr>
          <a:lstStyle/>
          <a:p>
            <a:r>
              <a:rPr kumimoji="1" lang="ja-JP" altLang="en-US" sz="4000" dirty="0"/>
              <a:t>害獣チェック</a:t>
            </a:r>
          </a:p>
        </p:txBody>
      </p:sp>
      <p:sp>
        <p:nvSpPr>
          <p:cNvPr id="3" name="コンテンツ プレースホルダー 2">
            <a:extLst>
              <a:ext uri="{FF2B5EF4-FFF2-40B4-BE49-F238E27FC236}">
                <a16:creationId xmlns:a16="http://schemas.microsoft.com/office/drawing/2014/main" id="{EAEDB175-0B52-4542-B3A5-34282EA68C0A}"/>
              </a:ext>
            </a:extLst>
          </p:cNvPr>
          <p:cNvSpPr>
            <a:spLocks noGrp="1"/>
          </p:cNvSpPr>
          <p:nvPr>
            <p:ph idx="1"/>
          </p:nvPr>
        </p:nvSpPr>
        <p:spPr>
          <a:xfrm>
            <a:off x="1942415" y="1540189"/>
            <a:ext cx="6591985" cy="3777622"/>
          </a:xfrm>
        </p:spPr>
        <p:txBody>
          <a:bodyPr>
            <a:normAutofit/>
          </a:bodyPr>
          <a:lstStyle/>
          <a:p>
            <a:r>
              <a:rPr kumimoji="1" lang="ja-JP" altLang="en-US" sz="2400" dirty="0"/>
              <a:t>生成型学習における害獣検出の検討</a:t>
            </a:r>
            <a:endParaRPr kumimoji="1" lang="en-US" altLang="ja-JP" sz="2400" dirty="0"/>
          </a:p>
          <a:p>
            <a:r>
              <a:rPr kumimoji="1" lang="en-US" altLang="ja-JP" sz="2400" dirty="0"/>
              <a:t>FIT2016 </a:t>
            </a:r>
            <a:r>
              <a:rPr kumimoji="1" lang="ja-JP" altLang="en-US" sz="2400" dirty="0"/>
              <a:t>中坪希水，松村遼</a:t>
            </a:r>
            <a:endParaRPr kumimoji="1" lang="en-US" altLang="ja-JP" sz="2400" dirty="0"/>
          </a:p>
          <a:p>
            <a:r>
              <a:rPr kumimoji="1" lang="ja-JP" altLang="en-US" sz="2400" dirty="0"/>
              <a:t>害獣検出及び撃退システム</a:t>
            </a:r>
          </a:p>
        </p:txBody>
      </p:sp>
      <p:sp>
        <p:nvSpPr>
          <p:cNvPr id="4" name="スライド番号プレースホルダー 3">
            <a:extLst>
              <a:ext uri="{FF2B5EF4-FFF2-40B4-BE49-F238E27FC236}">
                <a16:creationId xmlns:a16="http://schemas.microsoft.com/office/drawing/2014/main" id="{2AA87F2A-BEB8-47C8-8E20-F9D7AE3F5C00}"/>
              </a:ext>
            </a:extLst>
          </p:cNvPr>
          <p:cNvSpPr>
            <a:spLocks noGrp="1"/>
          </p:cNvSpPr>
          <p:nvPr>
            <p:ph type="sldNum" sz="quarter" idx="12"/>
          </p:nvPr>
        </p:nvSpPr>
        <p:spPr/>
        <p:txBody>
          <a:bodyPr/>
          <a:lstStyle/>
          <a:p>
            <a:fld id="{A79D499F-1D53-47E0-A76F-F58F1C664EEF}" type="slidenum">
              <a:rPr kumimoji="1" lang="ja-JP" altLang="en-US" smtClean="0"/>
              <a:t>12</a:t>
            </a:fld>
            <a:endParaRPr kumimoji="1" lang="ja-JP" altLang="en-US"/>
          </a:p>
        </p:txBody>
      </p:sp>
      <p:pic>
        <p:nvPicPr>
          <p:cNvPr id="5" name="図 4">
            <a:extLst>
              <a:ext uri="{FF2B5EF4-FFF2-40B4-BE49-F238E27FC236}">
                <a16:creationId xmlns:a16="http://schemas.microsoft.com/office/drawing/2014/main" id="{A6A89D3B-B3DF-4545-BD00-12962F2326EA}"/>
              </a:ext>
            </a:extLst>
          </p:cNvPr>
          <p:cNvPicPr>
            <a:picLocks noChangeAspect="1"/>
          </p:cNvPicPr>
          <p:nvPr/>
        </p:nvPicPr>
        <p:blipFill>
          <a:blip r:embed="rId2"/>
          <a:stretch>
            <a:fillRect/>
          </a:stretch>
        </p:blipFill>
        <p:spPr>
          <a:xfrm>
            <a:off x="2274887" y="3132557"/>
            <a:ext cx="5268913" cy="3674630"/>
          </a:xfrm>
          <a:prstGeom prst="rect">
            <a:avLst/>
          </a:prstGeom>
        </p:spPr>
      </p:pic>
    </p:spTree>
    <p:extLst>
      <p:ext uri="{BB962C8B-B14F-4D97-AF65-F5344CB8AC3E}">
        <p14:creationId xmlns:p14="http://schemas.microsoft.com/office/powerpoint/2010/main" val="2946607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386443-8BC2-462D-805E-1C02E8B1DAAC}"/>
              </a:ext>
            </a:extLst>
          </p:cNvPr>
          <p:cNvSpPr>
            <a:spLocks noGrp="1"/>
          </p:cNvSpPr>
          <p:nvPr>
            <p:ph type="title"/>
          </p:nvPr>
        </p:nvSpPr>
        <p:spPr/>
        <p:txBody>
          <a:bodyPr>
            <a:normAutofit/>
          </a:bodyPr>
          <a:lstStyle/>
          <a:p>
            <a:r>
              <a:rPr kumimoji="1" lang="ja-JP" altLang="en-US" sz="4000" dirty="0"/>
              <a:t>目次</a:t>
            </a:r>
          </a:p>
        </p:txBody>
      </p:sp>
      <p:sp>
        <p:nvSpPr>
          <p:cNvPr id="3" name="コンテンツ プレースホルダー 2">
            <a:extLst>
              <a:ext uri="{FF2B5EF4-FFF2-40B4-BE49-F238E27FC236}">
                <a16:creationId xmlns:a16="http://schemas.microsoft.com/office/drawing/2014/main" id="{326DA2F1-7338-416F-8B5D-FB87A2304EA5}"/>
              </a:ext>
            </a:extLst>
          </p:cNvPr>
          <p:cNvSpPr>
            <a:spLocks noGrp="1"/>
          </p:cNvSpPr>
          <p:nvPr>
            <p:ph idx="1"/>
          </p:nvPr>
        </p:nvSpPr>
        <p:spPr/>
        <p:txBody>
          <a:bodyPr>
            <a:noAutofit/>
          </a:bodyPr>
          <a:lstStyle/>
          <a:p>
            <a:r>
              <a:rPr kumimoji="1" lang="ja-JP" altLang="en-US" sz="3600" dirty="0">
                <a:solidFill>
                  <a:schemeClr val="bg1">
                    <a:lumMod val="65000"/>
                  </a:schemeClr>
                </a:solidFill>
              </a:rPr>
              <a:t>はじめに</a:t>
            </a:r>
            <a:endParaRPr kumimoji="1" lang="en-US" altLang="ja-JP" sz="3600" dirty="0">
              <a:solidFill>
                <a:schemeClr val="bg1">
                  <a:lumMod val="65000"/>
                </a:schemeClr>
              </a:solidFill>
            </a:endParaRPr>
          </a:p>
          <a:p>
            <a:r>
              <a:rPr lang="ja-JP" altLang="en-US" sz="3600" dirty="0">
                <a:solidFill>
                  <a:schemeClr val="bg1">
                    <a:lumMod val="65000"/>
                  </a:schemeClr>
                </a:solidFill>
              </a:rPr>
              <a:t>要素技術</a:t>
            </a:r>
            <a:endParaRPr lang="en-US" altLang="ja-JP" sz="3600" dirty="0">
              <a:solidFill>
                <a:schemeClr val="bg1">
                  <a:lumMod val="65000"/>
                </a:schemeClr>
              </a:solidFill>
            </a:endParaRPr>
          </a:p>
          <a:p>
            <a:r>
              <a:rPr kumimoji="1" lang="ja-JP" altLang="en-US" sz="3600" dirty="0">
                <a:solidFill>
                  <a:schemeClr val="bg1">
                    <a:lumMod val="65000"/>
                  </a:schemeClr>
                </a:solidFill>
              </a:rPr>
              <a:t>関連研究</a:t>
            </a:r>
            <a:endParaRPr kumimoji="1" lang="en-US" altLang="ja-JP" sz="3600" dirty="0">
              <a:solidFill>
                <a:schemeClr val="bg1">
                  <a:lumMod val="65000"/>
                </a:schemeClr>
              </a:solidFill>
            </a:endParaRPr>
          </a:p>
          <a:p>
            <a:r>
              <a:rPr lang="ja-JP" altLang="en-US" sz="3600" dirty="0">
                <a:solidFill>
                  <a:srgbClr val="FF0000"/>
                </a:solidFill>
              </a:rPr>
              <a:t>府大の猫について</a:t>
            </a:r>
            <a:endParaRPr lang="en-US" altLang="ja-JP" sz="3600" dirty="0">
              <a:solidFill>
                <a:srgbClr val="FF0000"/>
              </a:solidFill>
            </a:endParaRPr>
          </a:p>
          <a:p>
            <a:r>
              <a:rPr kumimoji="1" lang="ja-JP" altLang="en-US" sz="3600" dirty="0">
                <a:solidFill>
                  <a:schemeClr val="bg1">
                    <a:lumMod val="65000"/>
                  </a:schemeClr>
                </a:solidFill>
              </a:rPr>
              <a:t>提案手法</a:t>
            </a:r>
            <a:endParaRPr kumimoji="1" lang="en-US" altLang="ja-JP" sz="3600" dirty="0">
              <a:solidFill>
                <a:schemeClr val="bg1">
                  <a:lumMod val="65000"/>
                </a:schemeClr>
              </a:solidFill>
            </a:endParaRPr>
          </a:p>
          <a:p>
            <a:r>
              <a:rPr lang="ja-JP" altLang="en-US" sz="3600" dirty="0">
                <a:solidFill>
                  <a:schemeClr val="bg1">
                    <a:lumMod val="65000"/>
                  </a:schemeClr>
                </a:solidFill>
              </a:rPr>
              <a:t>実験</a:t>
            </a:r>
            <a:endParaRPr lang="en-US" altLang="ja-JP" sz="3600" dirty="0">
              <a:solidFill>
                <a:schemeClr val="bg1">
                  <a:lumMod val="65000"/>
                </a:schemeClr>
              </a:solidFill>
            </a:endParaRPr>
          </a:p>
          <a:p>
            <a:r>
              <a:rPr lang="ja-JP" altLang="en-US" sz="3600" dirty="0">
                <a:solidFill>
                  <a:schemeClr val="bg1">
                    <a:lumMod val="65000"/>
                  </a:schemeClr>
                </a:solidFill>
              </a:rPr>
              <a:t>まとめと今後の課題</a:t>
            </a:r>
            <a:endParaRPr kumimoji="1" lang="ja-JP" altLang="en-US" sz="3600" dirty="0">
              <a:solidFill>
                <a:schemeClr val="bg1">
                  <a:lumMod val="65000"/>
                </a:schemeClr>
              </a:solidFill>
            </a:endParaRPr>
          </a:p>
        </p:txBody>
      </p:sp>
      <p:sp>
        <p:nvSpPr>
          <p:cNvPr id="4" name="スライド番号プレースホルダー 3">
            <a:extLst>
              <a:ext uri="{FF2B5EF4-FFF2-40B4-BE49-F238E27FC236}">
                <a16:creationId xmlns:a16="http://schemas.microsoft.com/office/drawing/2014/main" id="{823672F9-BEEF-4B11-94D2-7199247362E7}"/>
              </a:ext>
            </a:extLst>
          </p:cNvPr>
          <p:cNvSpPr>
            <a:spLocks noGrp="1"/>
          </p:cNvSpPr>
          <p:nvPr>
            <p:ph type="sldNum" sz="quarter" idx="12"/>
          </p:nvPr>
        </p:nvSpPr>
        <p:spPr/>
        <p:txBody>
          <a:bodyPr/>
          <a:lstStyle/>
          <a:p>
            <a:fld id="{A79D499F-1D53-47E0-A76F-F58F1C664EEF}" type="slidenum">
              <a:rPr kumimoji="1" lang="ja-JP" altLang="en-US" smtClean="0"/>
              <a:t>13</a:t>
            </a:fld>
            <a:endParaRPr kumimoji="1" lang="ja-JP" altLang="en-US"/>
          </a:p>
        </p:txBody>
      </p:sp>
    </p:spTree>
    <p:extLst>
      <p:ext uri="{BB962C8B-B14F-4D97-AF65-F5344CB8AC3E}">
        <p14:creationId xmlns:p14="http://schemas.microsoft.com/office/powerpoint/2010/main" val="892423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C699D1-0DCB-450F-B365-D95148A01A45}"/>
              </a:ext>
            </a:extLst>
          </p:cNvPr>
          <p:cNvSpPr>
            <a:spLocks noGrp="1"/>
          </p:cNvSpPr>
          <p:nvPr>
            <p:ph type="title"/>
          </p:nvPr>
        </p:nvSpPr>
        <p:spPr/>
        <p:txBody>
          <a:bodyPr>
            <a:normAutofit/>
          </a:bodyPr>
          <a:lstStyle/>
          <a:p>
            <a:r>
              <a:rPr kumimoji="1" lang="ja-JP" altLang="en-US" sz="4000" dirty="0"/>
              <a:t>府大の猫について</a:t>
            </a:r>
          </a:p>
        </p:txBody>
      </p:sp>
      <p:sp>
        <p:nvSpPr>
          <p:cNvPr id="3" name="コンテンツ プレースホルダー 2">
            <a:extLst>
              <a:ext uri="{FF2B5EF4-FFF2-40B4-BE49-F238E27FC236}">
                <a16:creationId xmlns:a16="http://schemas.microsoft.com/office/drawing/2014/main" id="{6FBCA588-AA62-4FDD-A387-C88C2247ABD8}"/>
              </a:ext>
            </a:extLst>
          </p:cNvPr>
          <p:cNvSpPr>
            <a:spLocks noGrp="1"/>
          </p:cNvSpPr>
          <p:nvPr>
            <p:ph idx="1"/>
          </p:nvPr>
        </p:nvSpPr>
        <p:spPr/>
        <p:txBody>
          <a:bodyPr>
            <a:normAutofit/>
          </a:bodyPr>
          <a:lstStyle/>
          <a:p>
            <a:r>
              <a:rPr kumimoji="1" lang="ja-JP" altLang="en-US" sz="2400" dirty="0"/>
              <a:t>現在，</a:t>
            </a:r>
            <a:r>
              <a:rPr kumimoji="1" lang="en-US" altLang="ja-JP" sz="2400" dirty="0"/>
              <a:t>100</a:t>
            </a:r>
            <a:r>
              <a:rPr kumimoji="1" lang="ja-JP" altLang="en-US" sz="2400" dirty="0"/>
              <a:t>匹ほどの猫が生息している</a:t>
            </a:r>
            <a:endParaRPr kumimoji="1" lang="en-US" altLang="ja-JP" sz="2400" dirty="0"/>
          </a:p>
          <a:p>
            <a:r>
              <a:rPr lang="ja-JP" altLang="en-US" sz="2400" dirty="0"/>
              <a:t>糞尿被害，研究施設への入り込みなどの　問題</a:t>
            </a:r>
            <a:endParaRPr lang="en-US" altLang="ja-JP" sz="2400" dirty="0"/>
          </a:p>
          <a:p>
            <a:endParaRPr kumimoji="1" lang="en-US" altLang="ja-JP" sz="2400" dirty="0"/>
          </a:p>
          <a:p>
            <a:endParaRPr lang="en-US" altLang="ja-JP" sz="2400" dirty="0"/>
          </a:p>
          <a:p>
            <a:r>
              <a:rPr kumimoji="1" lang="ja-JP" altLang="en-US" sz="2400" dirty="0"/>
              <a:t>ひと☆ねこ設立へ（府大猫を管理）</a:t>
            </a:r>
            <a:endParaRPr kumimoji="1" lang="en-US" altLang="ja-JP" sz="2400" dirty="0"/>
          </a:p>
          <a:p>
            <a:r>
              <a:rPr lang="ja-JP" altLang="en-US" sz="2400" dirty="0"/>
              <a:t>目で見て個体数を把握しているため自動化したい</a:t>
            </a:r>
            <a:endParaRPr kumimoji="1" lang="ja-JP" altLang="en-US" sz="2400" dirty="0"/>
          </a:p>
        </p:txBody>
      </p:sp>
      <p:sp>
        <p:nvSpPr>
          <p:cNvPr id="4" name="スライド番号プレースホルダー 3">
            <a:extLst>
              <a:ext uri="{FF2B5EF4-FFF2-40B4-BE49-F238E27FC236}">
                <a16:creationId xmlns:a16="http://schemas.microsoft.com/office/drawing/2014/main" id="{0082FA34-5A6A-4B5C-B831-5493AFE23B0C}"/>
              </a:ext>
            </a:extLst>
          </p:cNvPr>
          <p:cNvSpPr>
            <a:spLocks noGrp="1"/>
          </p:cNvSpPr>
          <p:nvPr>
            <p:ph type="sldNum" sz="quarter" idx="12"/>
          </p:nvPr>
        </p:nvSpPr>
        <p:spPr/>
        <p:txBody>
          <a:bodyPr/>
          <a:lstStyle/>
          <a:p>
            <a:fld id="{A79D499F-1D53-47E0-A76F-F58F1C664EEF}" type="slidenum">
              <a:rPr kumimoji="1" lang="ja-JP" altLang="en-US" smtClean="0"/>
              <a:t>14</a:t>
            </a:fld>
            <a:endParaRPr kumimoji="1" lang="ja-JP" altLang="en-US"/>
          </a:p>
        </p:txBody>
      </p:sp>
      <p:sp>
        <p:nvSpPr>
          <p:cNvPr id="6" name="矢印: 下 5">
            <a:extLst>
              <a:ext uri="{FF2B5EF4-FFF2-40B4-BE49-F238E27FC236}">
                <a16:creationId xmlns:a16="http://schemas.microsoft.com/office/drawing/2014/main" id="{4DAF7160-FBA9-4A95-8D10-324B13077EE6}"/>
              </a:ext>
            </a:extLst>
          </p:cNvPr>
          <p:cNvSpPr/>
          <p:nvPr/>
        </p:nvSpPr>
        <p:spPr>
          <a:xfrm>
            <a:off x="4699000" y="3314700"/>
            <a:ext cx="723900" cy="965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84604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386443-8BC2-462D-805E-1C02E8B1DAAC}"/>
              </a:ext>
            </a:extLst>
          </p:cNvPr>
          <p:cNvSpPr>
            <a:spLocks noGrp="1"/>
          </p:cNvSpPr>
          <p:nvPr>
            <p:ph type="title"/>
          </p:nvPr>
        </p:nvSpPr>
        <p:spPr/>
        <p:txBody>
          <a:bodyPr>
            <a:normAutofit/>
          </a:bodyPr>
          <a:lstStyle/>
          <a:p>
            <a:r>
              <a:rPr kumimoji="1" lang="ja-JP" altLang="en-US" sz="4000" dirty="0"/>
              <a:t>目次</a:t>
            </a:r>
          </a:p>
        </p:txBody>
      </p:sp>
      <p:sp>
        <p:nvSpPr>
          <p:cNvPr id="3" name="コンテンツ プレースホルダー 2">
            <a:extLst>
              <a:ext uri="{FF2B5EF4-FFF2-40B4-BE49-F238E27FC236}">
                <a16:creationId xmlns:a16="http://schemas.microsoft.com/office/drawing/2014/main" id="{326DA2F1-7338-416F-8B5D-FB87A2304EA5}"/>
              </a:ext>
            </a:extLst>
          </p:cNvPr>
          <p:cNvSpPr>
            <a:spLocks noGrp="1"/>
          </p:cNvSpPr>
          <p:nvPr>
            <p:ph idx="1"/>
          </p:nvPr>
        </p:nvSpPr>
        <p:spPr/>
        <p:txBody>
          <a:bodyPr>
            <a:noAutofit/>
          </a:bodyPr>
          <a:lstStyle/>
          <a:p>
            <a:r>
              <a:rPr kumimoji="1" lang="ja-JP" altLang="en-US" sz="3600" dirty="0">
                <a:solidFill>
                  <a:schemeClr val="bg1">
                    <a:lumMod val="65000"/>
                  </a:schemeClr>
                </a:solidFill>
              </a:rPr>
              <a:t>はじめに</a:t>
            </a:r>
            <a:endParaRPr kumimoji="1" lang="en-US" altLang="ja-JP" sz="3600" dirty="0">
              <a:solidFill>
                <a:schemeClr val="bg1">
                  <a:lumMod val="65000"/>
                </a:schemeClr>
              </a:solidFill>
            </a:endParaRPr>
          </a:p>
          <a:p>
            <a:r>
              <a:rPr lang="ja-JP" altLang="en-US" sz="3600" dirty="0">
                <a:solidFill>
                  <a:schemeClr val="bg1">
                    <a:lumMod val="65000"/>
                  </a:schemeClr>
                </a:solidFill>
              </a:rPr>
              <a:t>要素技術</a:t>
            </a:r>
            <a:endParaRPr lang="en-US" altLang="ja-JP" sz="3600" dirty="0">
              <a:solidFill>
                <a:schemeClr val="bg1">
                  <a:lumMod val="65000"/>
                </a:schemeClr>
              </a:solidFill>
            </a:endParaRPr>
          </a:p>
          <a:p>
            <a:r>
              <a:rPr kumimoji="1" lang="ja-JP" altLang="en-US" sz="3600" dirty="0">
                <a:solidFill>
                  <a:schemeClr val="bg1">
                    <a:lumMod val="65000"/>
                  </a:schemeClr>
                </a:solidFill>
              </a:rPr>
              <a:t>関連研究</a:t>
            </a:r>
            <a:endParaRPr kumimoji="1" lang="en-US" altLang="ja-JP" sz="3600" dirty="0">
              <a:solidFill>
                <a:schemeClr val="bg1">
                  <a:lumMod val="65000"/>
                </a:schemeClr>
              </a:solidFill>
            </a:endParaRPr>
          </a:p>
          <a:p>
            <a:r>
              <a:rPr lang="ja-JP" altLang="en-US" sz="3600" dirty="0">
                <a:solidFill>
                  <a:schemeClr val="bg1">
                    <a:lumMod val="65000"/>
                  </a:schemeClr>
                </a:solidFill>
              </a:rPr>
              <a:t>府大の猫について</a:t>
            </a:r>
            <a:endParaRPr lang="en-US" altLang="ja-JP" sz="3600" dirty="0">
              <a:solidFill>
                <a:schemeClr val="bg1">
                  <a:lumMod val="65000"/>
                </a:schemeClr>
              </a:solidFill>
            </a:endParaRPr>
          </a:p>
          <a:p>
            <a:r>
              <a:rPr kumimoji="1" lang="ja-JP" altLang="en-US" sz="3600" dirty="0">
                <a:solidFill>
                  <a:srgbClr val="FF0000"/>
                </a:solidFill>
              </a:rPr>
              <a:t>提案手法</a:t>
            </a:r>
            <a:endParaRPr kumimoji="1" lang="en-US" altLang="ja-JP" sz="3600" dirty="0">
              <a:solidFill>
                <a:srgbClr val="FF0000"/>
              </a:solidFill>
            </a:endParaRPr>
          </a:p>
          <a:p>
            <a:r>
              <a:rPr lang="ja-JP" altLang="en-US" sz="3600" dirty="0">
                <a:solidFill>
                  <a:schemeClr val="bg1">
                    <a:lumMod val="65000"/>
                  </a:schemeClr>
                </a:solidFill>
              </a:rPr>
              <a:t>実験</a:t>
            </a:r>
            <a:endParaRPr lang="en-US" altLang="ja-JP" sz="3600" dirty="0">
              <a:solidFill>
                <a:schemeClr val="bg1">
                  <a:lumMod val="65000"/>
                </a:schemeClr>
              </a:solidFill>
            </a:endParaRPr>
          </a:p>
          <a:p>
            <a:r>
              <a:rPr lang="ja-JP" altLang="en-US" sz="3600" dirty="0">
                <a:solidFill>
                  <a:schemeClr val="bg1">
                    <a:lumMod val="65000"/>
                  </a:schemeClr>
                </a:solidFill>
              </a:rPr>
              <a:t>まとめと今後の課題</a:t>
            </a:r>
            <a:endParaRPr kumimoji="1" lang="ja-JP" altLang="en-US" sz="3600" dirty="0">
              <a:solidFill>
                <a:schemeClr val="bg1">
                  <a:lumMod val="65000"/>
                </a:schemeClr>
              </a:solidFill>
            </a:endParaRPr>
          </a:p>
        </p:txBody>
      </p:sp>
      <p:sp>
        <p:nvSpPr>
          <p:cNvPr id="4" name="スライド番号プレースホルダー 3">
            <a:extLst>
              <a:ext uri="{FF2B5EF4-FFF2-40B4-BE49-F238E27FC236}">
                <a16:creationId xmlns:a16="http://schemas.microsoft.com/office/drawing/2014/main" id="{823672F9-BEEF-4B11-94D2-7199247362E7}"/>
              </a:ext>
            </a:extLst>
          </p:cNvPr>
          <p:cNvSpPr>
            <a:spLocks noGrp="1"/>
          </p:cNvSpPr>
          <p:nvPr>
            <p:ph type="sldNum" sz="quarter" idx="12"/>
          </p:nvPr>
        </p:nvSpPr>
        <p:spPr/>
        <p:txBody>
          <a:bodyPr/>
          <a:lstStyle/>
          <a:p>
            <a:fld id="{A79D499F-1D53-47E0-A76F-F58F1C664EEF}" type="slidenum">
              <a:rPr kumimoji="1" lang="ja-JP" altLang="en-US" smtClean="0"/>
              <a:t>15</a:t>
            </a:fld>
            <a:endParaRPr kumimoji="1" lang="ja-JP" altLang="en-US"/>
          </a:p>
        </p:txBody>
      </p:sp>
    </p:spTree>
    <p:extLst>
      <p:ext uri="{BB962C8B-B14F-4D97-AF65-F5344CB8AC3E}">
        <p14:creationId xmlns:p14="http://schemas.microsoft.com/office/powerpoint/2010/main" val="1907377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FEB9DB-6179-48A3-B659-B7EAB865BED4}"/>
              </a:ext>
            </a:extLst>
          </p:cNvPr>
          <p:cNvSpPr>
            <a:spLocks noGrp="1"/>
          </p:cNvSpPr>
          <p:nvPr>
            <p:ph type="title"/>
          </p:nvPr>
        </p:nvSpPr>
        <p:spPr/>
        <p:txBody>
          <a:bodyPr>
            <a:normAutofit/>
          </a:bodyPr>
          <a:lstStyle/>
          <a:p>
            <a:r>
              <a:rPr kumimoji="1" lang="ja-JP" altLang="en-US" sz="4000" dirty="0"/>
              <a:t>提案手法</a:t>
            </a:r>
          </a:p>
        </p:txBody>
      </p:sp>
      <p:sp>
        <p:nvSpPr>
          <p:cNvPr id="3" name="コンテンツ プレースホルダー 2">
            <a:extLst>
              <a:ext uri="{FF2B5EF4-FFF2-40B4-BE49-F238E27FC236}">
                <a16:creationId xmlns:a16="http://schemas.microsoft.com/office/drawing/2014/main" id="{5C7FF59E-9608-4BAE-A506-56164B4F7EA7}"/>
              </a:ext>
            </a:extLst>
          </p:cNvPr>
          <p:cNvSpPr>
            <a:spLocks noGrp="1"/>
          </p:cNvSpPr>
          <p:nvPr>
            <p:ph idx="1"/>
          </p:nvPr>
        </p:nvSpPr>
        <p:spPr>
          <a:xfrm>
            <a:off x="1942415" y="2133599"/>
            <a:ext cx="6591985" cy="4594459"/>
          </a:xfrm>
        </p:spPr>
        <p:txBody>
          <a:bodyPr/>
          <a:lstStyle/>
          <a:p>
            <a:r>
              <a:rPr lang="ja-JP" altLang="en-US" sz="2400" dirty="0"/>
              <a:t>機械学習を用いて猫の個体識別</a:t>
            </a:r>
            <a:endParaRPr lang="en-US" altLang="ja-JP" sz="2400" dirty="0"/>
          </a:p>
          <a:p>
            <a:r>
              <a:rPr lang="ja-JP" altLang="en-US" sz="2400" dirty="0"/>
              <a:t>猫画像と番号を紐づけて，猫画像を入れると番号（名前）を教えてくれるシステム</a:t>
            </a:r>
            <a:endParaRPr lang="en-US" altLang="ja-JP" sz="2400" dirty="0"/>
          </a:p>
          <a:p>
            <a:endParaRPr lang="en-US" altLang="ja-JP" sz="2400" dirty="0"/>
          </a:p>
          <a:p>
            <a:r>
              <a:rPr kumimoji="1" lang="ja-JP" altLang="en-US" dirty="0"/>
              <a:t>　　　　　　　　　　　　</a:t>
            </a:r>
            <a:r>
              <a:rPr kumimoji="1" lang="en-US" altLang="ja-JP" dirty="0"/>
              <a:t>No.18042612</a:t>
            </a:r>
          </a:p>
          <a:p>
            <a:endParaRPr lang="en-US" altLang="ja-JP" dirty="0"/>
          </a:p>
          <a:p>
            <a:endParaRPr kumimoji="1" lang="en-US" altLang="ja-JP" dirty="0"/>
          </a:p>
          <a:p>
            <a:endParaRPr lang="en-US" altLang="ja-JP" dirty="0"/>
          </a:p>
          <a:p>
            <a:endParaRPr kumimoji="1" lang="en-US" altLang="ja-JP" dirty="0"/>
          </a:p>
          <a:p>
            <a:r>
              <a:rPr lang="en-US" altLang="ja-JP" dirty="0"/>
              <a:t>                                            No.18042611</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2B887CB4-09E2-4294-9E42-ABAF33808677}"/>
              </a:ext>
            </a:extLst>
          </p:cNvPr>
          <p:cNvSpPr>
            <a:spLocks noGrp="1"/>
          </p:cNvSpPr>
          <p:nvPr>
            <p:ph type="sldNum" sz="quarter" idx="12"/>
          </p:nvPr>
        </p:nvSpPr>
        <p:spPr/>
        <p:txBody>
          <a:bodyPr/>
          <a:lstStyle/>
          <a:p>
            <a:fld id="{A79D499F-1D53-47E0-A76F-F58F1C664EEF}" type="slidenum">
              <a:rPr kumimoji="1" lang="ja-JP" altLang="en-US" smtClean="0"/>
              <a:t>16</a:t>
            </a:fld>
            <a:endParaRPr kumimoji="1" lang="ja-JP" altLang="en-US"/>
          </a:p>
        </p:txBody>
      </p:sp>
      <p:pic>
        <p:nvPicPr>
          <p:cNvPr id="5" name="図 4">
            <a:extLst>
              <a:ext uri="{FF2B5EF4-FFF2-40B4-BE49-F238E27FC236}">
                <a16:creationId xmlns:a16="http://schemas.microsoft.com/office/drawing/2014/main" id="{86D2549F-FDE7-4A6F-86B7-0EBFBC0E68A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593" t="15419" r="1955" b="66713"/>
          <a:stretch/>
        </p:blipFill>
        <p:spPr>
          <a:xfrm>
            <a:off x="2300441" y="3339356"/>
            <a:ext cx="2598815" cy="1677774"/>
          </a:xfrm>
          <a:prstGeom prst="rect">
            <a:avLst/>
          </a:prstGeom>
        </p:spPr>
      </p:pic>
      <p:pic>
        <p:nvPicPr>
          <p:cNvPr id="6" name="図 5">
            <a:extLst>
              <a:ext uri="{FF2B5EF4-FFF2-40B4-BE49-F238E27FC236}">
                <a16:creationId xmlns:a16="http://schemas.microsoft.com/office/drawing/2014/main" id="{8916B4BD-A06C-4D8C-9FAD-602BB6BED1D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394" t="33869" r="38067" b="49591"/>
          <a:stretch/>
        </p:blipFill>
        <p:spPr>
          <a:xfrm>
            <a:off x="2300441" y="5106926"/>
            <a:ext cx="2584450" cy="1722967"/>
          </a:xfrm>
          <a:prstGeom prst="rect">
            <a:avLst/>
          </a:prstGeom>
        </p:spPr>
      </p:pic>
    </p:spTree>
    <p:extLst>
      <p:ext uri="{BB962C8B-B14F-4D97-AF65-F5344CB8AC3E}">
        <p14:creationId xmlns:p14="http://schemas.microsoft.com/office/powerpoint/2010/main" val="3873028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9C8244-90FB-44BC-8A3C-EEFEE94F11BD}"/>
              </a:ext>
            </a:extLst>
          </p:cNvPr>
          <p:cNvSpPr>
            <a:spLocks noGrp="1"/>
          </p:cNvSpPr>
          <p:nvPr>
            <p:ph type="title"/>
          </p:nvPr>
        </p:nvSpPr>
        <p:spPr/>
        <p:txBody>
          <a:bodyPr>
            <a:normAutofit/>
          </a:bodyPr>
          <a:lstStyle/>
          <a:p>
            <a:r>
              <a:rPr kumimoji="1" lang="ja-JP" altLang="en-US" sz="4000" dirty="0"/>
              <a:t>提案手法</a:t>
            </a:r>
          </a:p>
        </p:txBody>
      </p:sp>
      <p:sp>
        <p:nvSpPr>
          <p:cNvPr id="3" name="コンテンツ プレースホルダー 2">
            <a:extLst>
              <a:ext uri="{FF2B5EF4-FFF2-40B4-BE49-F238E27FC236}">
                <a16:creationId xmlns:a16="http://schemas.microsoft.com/office/drawing/2014/main" id="{93499318-3FAC-4AA1-A96B-6439C2234F18}"/>
              </a:ext>
            </a:extLst>
          </p:cNvPr>
          <p:cNvSpPr>
            <a:spLocks noGrp="1"/>
          </p:cNvSpPr>
          <p:nvPr>
            <p:ph idx="1"/>
          </p:nvPr>
        </p:nvSpPr>
        <p:spPr/>
        <p:txBody>
          <a:bodyPr/>
          <a:lstStyle/>
          <a:p>
            <a:r>
              <a:rPr kumimoji="1" lang="ja-JP" altLang="en-US" sz="2400" dirty="0"/>
              <a:t>猫の写真の中から猫のみをトリミングする仕組み</a:t>
            </a:r>
            <a:endParaRPr kumimoji="1" lang="en-US" altLang="ja-JP" sz="2400" dirty="0"/>
          </a:p>
          <a:p>
            <a:r>
              <a:rPr lang="ja-JP" altLang="en-US" sz="2400" dirty="0"/>
              <a:t>（猫がいない写真に対しては何もトリミングしない）</a:t>
            </a:r>
            <a:endParaRPr lang="en-US" altLang="ja-JP" sz="2400" dirty="0"/>
          </a:p>
          <a:p>
            <a:endParaRPr kumimoji="1" lang="ja-JP" altLang="en-US" dirty="0"/>
          </a:p>
        </p:txBody>
      </p:sp>
      <p:sp>
        <p:nvSpPr>
          <p:cNvPr id="4" name="スライド番号プレースホルダー 3">
            <a:extLst>
              <a:ext uri="{FF2B5EF4-FFF2-40B4-BE49-F238E27FC236}">
                <a16:creationId xmlns:a16="http://schemas.microsoft.com/office/drawing/2014/main" id="{2A703EC3-7F1C-4004-A4CC-FDAC9D44D239}"/>
              </a:ext>
            </a:extLst>
          </p:cNvPr>
          <p:cNvSpPr>
            <a:spLocks noGrp="1"/>
          </p:cNvSpPr>
          <p:nvPr>
            <p:ph type="sldNum" sz="quarter" idx="12"/>
          </p:nvPr>
        </p:nvSpPr>
        <p:spPr/>
        <p:txBody>
          <a:bodyPr/>
          <a:lstStyle/>
          <a:p>
            <a:fld id="{A79D499F-1D53-47E0-A76F-F58F1C664EEF}" type="slidenum">
              <a:rPr kumimoji="1" lang="ja-JP" altLang="en-US" smtClean="0"/>
              <a:t>17</a:t>
            </a:fld>
            <a:endParaRPr kumimoji="1" lang="ja-JP" altLang="en-US"/>
          </a:p>
        </p:txBody>
      </p:sp>
      <p:pic>
        <p:nvPicPr>
          <p:cNvPr id="6" name="図 5">
            <a:extLst>
              <a:ext uri="{FF2B5EF4-FFF2-40B4-BE49-F238E27FC236}">
                <a16:creationId xmlns:a16="http://schemas.microsoft.com/office/drawing/2014/main" id="{EEFB0BB1-E172-46D0-92E3-68752B1B1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825" y="3805015"/>
            <a:ext cx="2933700" cy="2933700"/>
          </a:xfrm>
          <a:prstGeom prst="rect">
            <a:avLst/>
          </a:prstGeom>
        </p:spPr>
      </p:pic>
    </p:spTree>
    <p:extLst>
      <p:ext uri="{BB962C8B-B14F-4D97-AF65-F5344CB8AC3E}">
        <p14:creationId xmlns:p14="http://schemas.microsoft.com/office/powerpoint/2010/main" val="1715526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9C8244-90FB-44BC-8A3C-EEFEE94F11BD}"/>
              </a:ext>
            </a:extLst>
          </p:cNvPr>
          <p:cNvSpPr>
            <a:spLocks noGrp="1"/>
          </p:cNvSpPr>
          <p:nvPr>
            <p:ph type="title"/>
          </p:nvPr>
        </p:nvSpPr>
        <p:spPr/>
        <p:txBody>
          <a:bodyPr>
            <a:normAutofit/>
          </a:bodyPr>
          <a:lstStyle/>
          <a:p>
            <a:r>
              <a:rPr kumimoji="1" lang="ja-JP" altLang="en-US" sz="4000" dirty="0"/>
              <a:t>提案手法</a:t>
            </a:r>
          </a:p>
        </p:txBody>
      </p:sp>
      <p:sp>
        <p:nvSpPr>
          <p:cNvPr id="3" name="コンテンツ プレースホルダー 2">
            <a:extLst>
              <a:ext uri="{FF2B5EF4-FFF2-40B4-BE49-F238E27FC236}">
                <a16:creationId xmlns:a16="http://schemas.microsoft.com/office/drawing/2014/main" id="{93499318-3FAC-4AA1-A96B-6439C2234F18}"/>
              </a:ext>
            </a:extLst>
          </p:cNvPr>
          <p:cNvSpPr>
            <a:spLocks noGrp="1"/>
          </p:cNvSpPr>
          <p:nvPr>
            <p:ph idx="1"/>
          </p:nvPr>
        </p:nvSpPr>
        <p:spPr/>
        <p:txBody>
          <a:bodyPr/>
          <a:lstStyle/>
          <a:p>
            <a:r>
              <a:rPr kumimoji="1" lang="ja-JP" altLang="en-US" sz="2400" dirty="0"/>
              <a:t>猫の写真の中から猫のみをトリミングする仕組み</a:t>
            </a:r>
            <a:endParaRPr kumimoji="1" lang="en-US" altLang="ja-JP" sz="2400" dirty="0"/>
          </a:p>
          <a:p>
            <a:r>
              <a:rPr lang="ja-JP" altLang="en-US" sz="2400" dirty="0"/>
              <a:t>（猫がいない写真に対しては何もトリミングしない）</a:t>
            </a:r>
            <a:endParaRPr lang="en-US" altLang="ja-JP" sz="2400" dirty="0"/>
          </a:p>
          <a:p>
            <a:endParaRPr kumimoji="1" lang="ja-JP" altLang="en-US" dirty="0"/>
          </a:p>
        </p:txBody>
      </p:sp>
      <p:sp>
        <p:nvSpPr>
          <p:cNvPr id="4" name="スライド番号プレースホルダー 3">
            <a:extLst>
              <a:ext uri="{FF2B5EF4-FFF2-40B4-BE49-F238E27FC236}">
                <a16:creationId xmlns:a16="http://schemas.microsoft.com/office/drawing/2014/main" id="{2A703EC3-7F1C-4004-A4CC-FDAC9D44D239}"/>
              </a:ext>
            </a:extLst>
          </p:cNvPr>
          <p:cNvSpPr>
            <a:spLocks noGrp="1"/>
          </p:cNvSpPr>
          <p:nvPr>
            <p:ph type="sldNum" sz="quarter" idx="12"/>
          </p:nvPr>
        </p:nvSpPr>
        <p:spPr/>
        <p:txBody>
          <a:bodyPr/>
          <a:lstStyle/>
          <a:p>
            <a:fld id="{A79D499F-1D53-47E0-A76F-F58F1C664EEF}" type="slidenum">
              <a:rPr kumimoji="1" lang="ja-JP" altLang="en-US" smtClean="0"/>
              <a:t>18</a:t>
            </a:fld>
            <a:endParaRPr kumimoji="1" lang="ja-JP" altLang="en-US"/>
          </a:p>
        </p:txBody>
      </p:sp>
      <p:pic>
        <p:nvPicPr>
          <p:cNvPr id="6" name="図 5">
            <a:extLst>
              <a:ext uri="{FF2B5EF4-FFF2-40B4-BE49-F238E27FC236}">
                <a16:creationId xmlns:a16="http://schemas.microsoft.com/office/drawing/2014/main" id="{EEFB0BB1-E172-46D0-92E3-68752B1B1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825" y="3805015"/>
            <a:ext cx="2933700" cy="2933700"/>
          </a:xfrm>
          <a:prstGeom prst="rect">
            <a:avLst/>
          </a:prstGeom>
        </p:spPr>
      </p:pic>
      <p:pic>
        <p:nvPicPr>
          <p:cNvPr id="8" name="図 7">
            <a:extLst>
              <a:ext uri="{FF2B5EF4-FFF2-40B4-BE49-F238E27FC236}">
                <a16:creationId xmlns:a16="http://schemas.microsoft.com/office/drawing/2014/main" id="{B751A935-F642-4ADE-B44D-4D5AF6695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885" y="4681315"/>
            <a:ext cx="2057400" cy="2057400"/>
          </a:xfrm>
          <a:prstGeom prst="rect">
            <a:avLst/>
          </a:prstGeom>
        </p:spPr>
      </p:pic>
      <p:sp>
        <p:nvSpPr>
          <p:cNvPr id="9" name="正方形/長方形 8">
            <a:extLst>
              <a:ext uri="{FF2B5EF4-FFF2-40B4-BE49-F238E27FC236}">
                <a16:creationId xmlns:a16="http://schemas.microsoft.com/office/drawing/2014/main" id="{C532BA9E-E9E1-4E71-8F59-6427655952E3}"/>
              </a:ext>
            </a:extLst>
          </p:cNvPr>
          <p:cNvSpPr/>
          <p:nvPr/>
        </p:nvSpPr>
        <p:spPr>
          <a:xfrm>
            <a:off x="1840815" y="4940300"/>
            <a:ext cx="661085" cy="66494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F6FD62E0-0E02-459F-B896-C6514EC1B4A1}"/>
              </a:ext>
            </a:extLst>
          </p:cNvPr>
          <p:cNvCxnSpPr>
            <a:cxnSpLocks/>
          </p:cNvCxnSpPr>
          <p:nvPr/>
        </p:nvCxnSpPr>
        <p:spPr>
          <a:xfrm>
            <a:off x="2552700" y="5219700"/>
            <a:ext cx="362018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403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386443-8BC2-462D-805E-1C02E8B1DAAC}"/>
              </a:ext>
            </a:extLst>
          </p:cNvPr>
          <p:cNvSpPr>
            <a:spLocks noGrp="1"/>
          </p:cNvSpPr>
          <p:nvPr>
            <p:ph type="title"/>
          </p:nvPr>
        </p:nvSpPr>
        <p:spPr/>
        <p:txBody>
          <a:bodyPr>
            <a:normAutofit/>
          </a:bodyPr>
          <a:lstStyle/>
          <a:p>
            <a:r>
              <a:rPr kumimoji="1" lang="ja-JP" altLang="en-US" sz="4000" dirty="0"/>
              <a:t>目次</a:t>
            </a:r>
          </a:p>
        </p:txBody>
      </p:sp>
      <p:sp>
        <p:nvSpPr>
          <p:cNvPr id="3" name="コンテンツ プレースホルダー 2">
            <a:extLst>
              <a:ext uri="{FF2B5EF4-FFF2-40B4-BE49-F238E27FC236}">
                <a16:creationId xmlns:a16="http://schemas.microsoft.com/office/drawing/2014/main" id="{326DA2F1-7338-416F-8B5D-FB87A2304EA5}"/>
              </a:ext>
            </a:extLst>
          </p:cNvPr>
          <p:cNvSpPr>
            <a:spLocks noGrp="1"/>
          </p:cNvSpPr>
          <p:nvPr>
            <p:ph idx="1"/>
          </p:nvPr>
        </p:nvSpPr>
        <p:spPr/>
        <p:txBody>
          <a:bodyPr>
            <a:noAutofit/>
          </a:bodyPr>
          <a:lstStyle/>
          <a:p>
            <a:r>
              <a:rPr kumimoji="1" lang="ja-JP" altLang="en-US" sz="3600" dirty="0">
                <a:solidFill>
                  <a:schemeClr val="bg1">
                    <a:lumMod val="65000"/>
                  </a:schemeClr>
                </a:solidFill>
              </a:rPr>
              <a:t>はじめに</a:t>
            </a:r>
            <a:endParaRPr kumimoji="1" lang="en-US" altLang="ja-JP" sz="3600" dirty="0">
              <a:solidFill>
                <a:schemeClr val="bg1">
                  <a:lumMod val="65000"/>
                </a:schemeClr>
              </a:solidFill>
            </a:endParaRPr>
          </a:p>
          <a:p>
            <a:r>
              <a:rPr lang="ja-JP" altLang="en-US" sz="3600" dirty="0">
                <a:solidFill>
                  <a:schemeClr val="bg1">
                    <a:lumMod val="65000"/>
                  </a:schemeClr>
                </a:solidFill>
              </a:rPr>
              <a:t>要素技術</a:t>
            </a:r>
            <a:endParaRPr lang="en-US" altLang="ja-JP" sz="3600" dirty="0">
              <a:solidFill>
                <a:schemeClr val="bg1">
                  <a:lumMod val="65000"/>
                </a:schemeClr>
              </a:solidFill>
            </a:endParaRPr>
          </a:p>
          <a:p>
            <a:r>
              <a:rPr kumimoji="1" lang="ja-JP" altLang="en-US" sz="3600" dirty="0">
                <a:solidFill>
                  <a:schemeClr val="bg1">
                    <a:lumMod val="65000"/>
                  </a:schemeClr>
                </a:solidFill>
              </a:rPr>
              <a:t>関連研究</a:t>
            </a:r>
            <a:endParaRPr kumimoji="1" lang="en-US" altLang="ja-JP" sz="3600" dirty="0">
              <a:solidFill>
                <a:schemeClr val="bg1">
                  <a:lumMod val="65000"/>
                </a:schemeClr>
              </a:solidFill>
            </a:endParaRPr>
          </a:p>
          <a:p>
            <a:r>
              <a:rPr lang="ja-JP" altLang="en-US" sz="3600" dirty="0">
                <a:solidFill>
                  <a:schemeClr val="bg1">
                    <a:lumMod val="65000"/>
                  </a:schemeClr>
                </a:solidFill>
              </a:rPr>
              <a:t>府大の猫について</a:t>
            </a:r>
            <a:endParaRPr lang="en-US" altLang="ja-JP" sz="3600" dirty="0">
              <a:solidFill>
                <a:schemeClr val="bg1">
                  <a:lumMod val="65000"/>
                </a:schemeClr>
              </a:solidFill>
            </a:endParaRPr>
          </a:p>
          <a:p>
            <a:r>
              <a:rPr kumimoji="1" lang="ja-JP" altLang="en-US" sz="3600" dirty="0">
                <a:solidFill>
                  <a:schemeClr val="bg1">
                    <a:lumMod val="65000"/>
                  </a:schemeClr>
                </a:solidFill>
              </a:rPr>
              <a:t>提案手法</a:t>
            </a:r>
            <a:endParaRPr kumimoji="1" lang="en-US" altLang="ja-JP" sz="3600" dirty="0">
              <a:solidFill>
                <a:schemeClr val="bg1">
                  <a:lumMod val="65000"/>
                </a:schemeClr>
              </a:solidFill>
            </a:endParaRPr>
          </a:p>
          <a:p>
            <a:r>
              <a:rPr lang="ja-JP" altLang="en-US" sz="3600" dirty="0">
                <a:solidFill>
                  <a:srgbClr val="FF0000"/>
                </a:solidFill>
              </a:rPr>
              <a:t>実験</a:t>
            </a:r>
            <a:endParaRPr lang="en-US" altLang="ja-JP" sz="3600" dirty="0">
              <a:solidFill>
                <a:srgbClr val="FF0000"/>
              </a:solidFill>
            </a:endParaRPr>
          </a:p>
          <a:p>
            <a:r>
              <a:rPr lang="ja-JP" altLang="en-US" sz="3600" dirty="0">
                <a:solidFill>
                  <a:schemeClr val="bg1">
                    <a:lumMod val="65000"/>
                  </a:schemeClr>
                </a:solidFill>
              </a:rPr>
              <a:t>まとめと今後の課題</a:t>
            </a:r>
            <a:endParaRPr kumimoji="1" lang="ja-JP" altLang="en-US" sz="3600" dirty="0">
              <a:solidFill>
                <a:schemeClr val="bg1">
                  <a:lumMod val="65000"/>
                </a:schemeClr>
              </a:solidFill>
            </a:endParaRPr>
          </a:p>
        </p:txBody>
      </p:sp>
      <p:sp>
        <p:nvSpPr>
          <p:cNvPr id="4" name="スライド番号プレースホルダー 3">
            <a:extLst>
              <a:ext uri="{FF2B5EF4-FFF2-40B4-BE49-F238E27FC236}">
                <a16:creationId xmlns:a16="http://schemas.microsoft.com/office/drawing/2014/main" id="{823672F9-BEEF-4B11-94D2-7199247362E7}"/>
              </a:ext>
            </a:extLst>
          </p:cNvPr>
          <p:cNvSpPr>
            <a:spLocks noGrp="1"/>
          </p:cNvSpPr>
          <p:nvPr>
            <p:ph type="sldNum" sz="quarter" idx="12"/>
          </p:nvPr>
        </p:nvSpPr>
        <p:spPr/>
        <p:txBody>
          <a:bodyPr/>
          <a:lstStyle/>
          <a:p>
            <a:fld id="{A79D499F-1D53-47E0-A76F-F58F1C664EEF}" type="slidenum">
              <a:rPr kumimoji="1" lang="ja-JP" altLang="en-US" smtClean="0"/>
              <a:t>19</a:t>
            </a:fld>
            <a:endParaRPr kumimoji="1" lang="ja-JP" altLang="en-US"/>
          </a:p>
        </p:txBody>
      </p:sp>
    </p:spTree>
    <p:extLst>
      <p:ext uri="{BB962C8B-B14F-4D97-AF65-F5344CB8AC3E}">
        <p14:creationId xmlns:p14="http://schemas.microsoft.com/office/powerpoint/2010/main" val="2112489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386443-8BC2-462D-805E-1C02E8B1DAAC}"/>
              </a:ext>
            </a:extLst>
          </p:cNvPr>
          <p:cNvSpPr>
            <a:spLocks noGrp="1"/>
          </p:cNvSpPr>
          <p:nvPr>
            <p:ph type="title"/>
          </p:nvPr>
        </p:nvSpPr>
        <p:spPr/>
        <p:txBody>
          <a:bodyPr>
            <a:normAutofit/>
          </a:bodyPr>
          <a:lstStyle/>
          <a:p>
            <a:r>
              <a:rPr kumimoji="1" lang="ja-JP" altLang="en-US" sz="4000" dirty="0"/>
              <a:t>目次</a:t>
            </a:r>
          </a:p>
        </p:txBody>
      </p:sp>
      <p:sp>
        <p:nvSpPr>
          <p:cNvPr id="3" name="コンテンツ プレースホルダー 2">
            <a:extLst>
              <a:ext uri="{FF2B5EF4-FFF2-40B4-BE49-F238E27FC236}">
                <a16:creationId xmlns:a16="http://schemas.microsoft.com/office/drawing/2014/main" id="{326DA2F1-7338-416F-8B5D-FB87A2304EA5}"/>
              </a:ext>
            </a:extLst>
          </p:cNvPr>
          <p:cNvSpPr>
            <a:spLocks noGrp="1"/>
          </p:cNvSpPr>
          <p:nvPr>
            <p:ph idx="1"/>
          </p:nvPr>
        </p:nvSpPr>
        <p:spPr/>
        <p:txBody>
          <a:bodyPr>
            <a:noAutofit/>
          </a:bodyPr>
          <a:lstStyle/>
          <a:p>
            <a:r>
              <a:rPr kumimoji="1" lang="ja-JP" altLang="en-US" sz="3600" dirty="0"/>
              <a:t>はじめに</a:t>
            </a:r>
            <a:endParaRPr kumimoji="1" lang="en-US" altLang="ja-JP" sz="3600" dirty="0"/>
          </a:p>
          <a:p>
            <a:r>
              <a:rPr lang="ja-JP" altLang="en-US" sz="3600" dirty="0"/>
              <a:t>要素技術</a:t>
            </a:r>
            <a:endParaRPr lang="en-US" altLang="ja-JP" sz="3600" dirty="0"/>
          </a:p>
          <a:p>
            <a:r>
              <a:rPr kumimoji="1" lang="ja-JP" altLang="en-US" sz="3600" dirty="0"/>
              <a:t>関連研究</a:t>
            </a:r>
            <a:endParaRPr kumimoji="1" lang="en-US" altLang="ja-JP" sz="3600" dirty="0"/>
          </a:p>
          <a:p>
            <a:r>
              <a:rPr lang="ja-JP" altLang="en-US" sz="3600" dirty="0"/>
              <a:t>府大の猫について</a:t>
            </a:r>
            <a:endParaRPr lang="en-US" altLang="ja-JP" sz="3600" dirty="0"/>
          </a:p>
          <a:p>
            <a:r>
              <a:rPr kumimoji="1" lang="ja-JP" altLang="en-US" sz="3600" dirty="0"/>
              <a:t>提案手法</a:t>
            </a:r>
            <a:endParaRPr kumimoji="1" lang="en-US" altLang="ja-JP" sz="3600" dirty="0"/>
          </a:p>
          <a:p>
            <a:r>
              <a:rPr lang="ja-JP" altLang="en-US" sz="3600" dirty="0"/>
              <a:t>実験</a:t>
            </a:r>
            <a:endParaRPr lang="en-US" altLang="ja-JP" sz="3600" dirty="0"/>
          </a:p>
          <a:p>
            <a:r>
              <a:rPr lang="ja-JP" altLang="en-US" sz="3600" dirty="0"/>
              <a:t>まとめと今後の課題</a:t>
            </a:r>
            <a:endParaRPr kumimoji="1" lang="ja-JP" altLang="en-US" sz="3600" dirty="0"/>
          </a:p>
        </p:txBody>
      </p:sp>
      <p:sp>
        <p:nvSpPr>
          <p:cNvPr id="4" name="スライド番号プレースホルダー 3">
            <a:extLst>
              <a:ext uri="{FF2B5EF4-FFF2-40B4-BE49-F238E27FC236}">
                <a16:creationId xmlns:a16="http://schemas.microsoft.com/office/drawing/2014/main" id="{823672F9-BEEF-4B11-94D2-7199247362E7}"/>
              </a:ext>
            </a:extLst>
          </p:cNvPr>
          <p:cNvSpPr>
            <a:spLocks noGrp="1"/>
          </p:cNvSpPr>
          <p:nvPr>
            <p:ph type="sldNum" sz="quarter" idx="12"/>
          </p:nvPr>
        </p:nvSpPr>
        <p:spPr/>
        <p:txBody>
          <a:bodyPr/>
          <a:lstStyle/>
          <a:p>
            <a:fld id="{A79D499F-1D53-47E0-A76F-F58F1C664EEF}" type="slidenum">
              <a:rPr kumimoji="1" lang="ja-JP" altLang="en-US" smtClean="0"/>
              <a:t>2</a:t>
            </a:fld>
            <a:endParaRPr kumimoji="1" lang="ja-JP" altLang="en-US"/>
          </a:p>
        </p:txBody>
      </p:sp>
    </p:spTree>
    <p:extLst>
      <p:ext uri="{BB962C8B-B14F-4D97-AF65-F5344CB8AC3E}">
        <p14:creationId xmlns:p14="http://schemas.microsoft.com/office/powerpoint/2010/main" val="2844750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F32877-AC52-4617-90B6-B7FA6B53A591}"/>
              </a:ext>
            </a:extLst>
          </p:cNvPr>
          <p:cNvSpPr>
            <a:spLocks noGrp="1"/>
          </p:cNvSpPr>
          <p:nvPr>
            <p:ph type="title"/>
          </p:nvPr>
        </p:nvSpPr>
        <p:spPr/>
        <p:txBody>
          <a:bodyPr>
            <a:normAutofit/>
          </a:bodyPr>
          <a:lstStyle/>
          <a:p>
            <a:r>
              <a:rPr kumimoji="1" lang="ja-JP" altLang="en-US" sz="4000" dirty="0"/>
              <a:t>実験</a:t>
            </a:r>
          </a:p>
        </p:txBody>
      </p:sp>
      <p:sp>
        <p:nvSpPr>
          <p:cNvPr id="3" name="コンテンツ プレースホルダー 2">
            <a:extLst>
              <a:ext uri="{FF2B5EF4-FFF2-40B4-BE49-F238E27FC236}">
                <a16:creationId xmlns:a16="http://schemas.microsoft.com/office/drawing/2014/main" id="{38DD4403-A1B1-4793-AA59-1D3D7D30223D}"/>
              </a:ext>
            </a:extLst>
          </p:cNvPr>
          <p:cNvSpPr>
            <a:spLocks noGrp="1"/>
          </p:cNvSpPr>
          <p:nvPr>
            <p:ph idx="1"/>
          </p:nvPr>
        </p:nvSpPr>
        <p:spPr>
          <a:xfrm>
            <a:off x="1942415" y="1389468"/>
            <a:ext cx="6591985" cy="3777622"/>
          </a:xfrm>
        </p:spPr>
        <p:txBody>
          <a:bodyPr>
            <a:normAutofit/>
          </a:bodyPr>
          <a:lstStyle/>
          <a:p>
            <a:r>
              <a:rPr kumimoji="1" lang="en-US" altLang="ja-JP" sz="2400" dirty="0"/>
              <a:t>VGG16</a:t>
            </a:r>
            <a:r>
              <a:rPr kumimoji="1" lang="ja-JP" altLang="en-US" sz="2400" dirty="0"/>
              <a:t>をファインチューニングして，猫か猫じゃないかの</a:t>
            </a:r>
            <a:r>
              <a:rPr kumimoji="1" lang="en-US" altLang="ja-JP" sz="2400" dirty="0"/>
              <a:t>2</a:t>
            </a:r>
            <a:r>
              <a:rPr kumimoji="1" lang="ja-JP" altLang="en-US" sz="2400" dirty="0"/>
              <a:t>クラスで学習</a:t>
            </a:r>
            <a:endParaRPr kumimoji="1" lang="en-US" altLang="ja-JP" sz="2400" dirty="0"/>
          </a:p>
          <a:p>
            <a:r>
              <a:rPr lang="ja-JP" altLang="en-US" sz="2400" dirty="0"/>
              <a:t>学習済みのモデルを用いて，猫のいる画像から猫のみをトリミング</a:t>
            </a:r>
            <a:endParaRPr kumimoji="1" lang="ja-JP" altLang="en-US" sz="2400" dirty="0"/>
          </a:p>
        </p:txBody>
      </p:sp>
      <p:sp>
        <p:nvSpPr>
          <p:cNvPr id="4" name="スライド番号プレースホルダー 3">
            <a:extLst>
              <a:ext uri="{FF2B5EF4-FFF2-40B4-BE49-F238E27FC236}">
                <a16:creationId xmlns:a16="http://schemas.microsoft.com/office/drawing/2014/main" id="{D447687A-472C-440E-BDBE-E4407B4410D9}"/>
              </a:ext>
            </a:extLst>
          </p:cNvPr>
          <p:cNvSpPr>
            <a:spLocks noGrp="1"/>
          </p:cNvSpPr>
          <p:nvPr>
            <p:ph type="sldNum" sz="quarter" idx="12"/>
          </p:nvPr>
        </p:nvSpPr>
        <p:spPr/>
        <p:txBody>
          <a:bodyPr/>
          <a:lstStyle/>
          <a:p>
            <a:fld id="{A79D499F-1D53-47E0-A76F-F58F1C664EEF}" type="slidenum">
              <a:rPr kumimoji="1" lang="ja-JP" altLang="en-US" smtClean="0"/>
              <a:t>20</a:t>
            </a:fld>
            <a:endParaRPr kumimoji="1" lang="ja-JP" altLang="en-US"/>
          </a:p>
        </p:txBody>
      </p:sp>
      <p:pic>
        <p:nvPicPr>
          <p:cNvPr id="6" name="図 5">
            <a:extLst>
              <a:ext uri="{FF2B5EF4-FFF2-40B4-BE49-F238E27FC236}">
                <a16:creationId xmlns:a16="http://schemas.microsoft.com/office/drawing/2014/main" id="{2C6ECFF1-5C1A-43E7-8F01-1ECAC49AF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6823" y="4100290"/>
            <a:ext cx="2133600" cy="2133600"/>
          </a:xfrm>
          <a:prstGeom prst="rect">
            <a:avLst/>
          </a:prstGeom>
        </p:spPr>
      </p:pic>
      <p:pic>
        <p:nvPicPr>
          <p:cNvPr id="8" name="図 7">
            <a:extLst>
              <a:ext uri="{FF2B5EF4-FFF2-40B4-BE49-F238E27FC236}">
                <a16:creationId xmlns:a16="http://schemas.microsoft.com/office/drawing/2014/main" id="{2B14E329-A671-4941-9062-DF656FA02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227" y="3247711"/>
            <a:ext cx="2133600" cy="2133600"/>
          </a:xfrm>
          <a:prstGeom prst="rect">
            <a:avLst/>
          </a:prstGeom>
        </p:spPr>
      </p:pic>
      <p:pic>
        <p:nvPicPr>
          <p:cNvPr id="10" name="図 9">
            <a:extLst>
              <a:ext uri="{FF2B5EF4-FFF2-40B4-BE49-F238E27FC236}">
                <a16:creationId xmlns:a16="http://schemas.microsoft.com/office/drawing/2014/main" id="{AD694AE3-62F2-4A18-B172-D6D166837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2819" y="3213100"/>
            <a:ext cx="2133600" cy="2133600"/>
          </a:xfrm>
          <a:prstGeom prst="rect">
            <a:avLst/>
          </a:prstGeom>
        </p:spPr>
      </p:pic>
      <p:pic>
        <p:nvPicPr>
          <p:cNvPr id="12" name="図 11">
            <a:extLst>
              <a:ext uri="{FF2B5EF4-FFF2-40B4-BE49-F238E27FC236}">
                <a16:creationId xmlns:a16="http://schemas.microsoft.com/office/drawing/2014/main" id="{9B607EA9-1905-4E97-BBF1-F7B3A7D2B9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3854" y="4104333"/>
            <a:ext cx="2133600" cy="2133600"/>
          </a:xfrm>
          <a:prstGeom prst="rect">
            <a:avLst/>
          </a:prstGeom>
        </p:spPr>
      </p:pic>
    </p:spTree>
    <p:extLst>
      <p:ext uri="{BB962C8B-B14F-4D97-AF65-F5344CB8AC3E}">
        <p14:creationId xmlns:p14="http://schemas.microsoft.com/office/powerpoint/2010/main" val="1322028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BB1D25-F7C8-4DC5-9A8F-2C577B97872B}"/>
              </a:ext>
            </a:extLst>
          </p:cNvPr>
          <p:cNvSpPr>
            <a:spLocks noGrp="1"/>
          </p:cNvSpPr>
          <p:nvPr>
            <p:ph type="title"/>
          </p:nvPr>
        </p:nvSpPr>
        <p:spPr/>
        <p:txBody>
          <a:bodyPr>
            <a:normAutofit/>
          </a:bodyPr>
          <a:lstStyle/>
          <a:p>
            <a:r>
              <a:rPr lang="ja-JP" altLang="en-US" sz="4000" dirty="0"/>
              <a:t>実験</a:t>
            </a:r>
            <a:endParaRPr kumimoji="1" lang="ja-JP" altLang="en-US" sz="4000" dirty="0"/>
          </a:p>
        </p:txBody>
      </p:sp>
      <p:sp>
        <p:nvSpPr>
          <p:cNvPr id="4" name="スライド番号プレースホルダー 3">
            <a:extLst>
              <a:ext uri="{FF2B5EF4-FFF2-40B4-BE49-F238E27FC236}">
                <a16:creationId xmlns:a16="http://schemas.microsoft.com/office/drawing/2014/main" id="{8BF6B9A4-17E7-4571-BE12-7254A9CA7317}"/>
              </a:ext>
            </a:extLst>
          </p:cNvPr>
          <p:cNvSpPr>
            <a:spLocks noGrp="1"/>
          </p:cNvSpPr>
          <p:nvPr>
            <p:ph type="sldNum" sz="quarter" idx="12"/>
          </p:nvPr>
        </p:nvSpPr>
        <p:spPr/>
        <p:txBody>
          <a:bodyPr/>
          <a:lstStyle/>
          <a:p>
            <a:fld id="{A79D499F-1D53-47E0-A76F-F58F1C664EEF}" type="slidenum">
              <a:rPr kumimoji="1" lang="ja-JP" altLang="en-US" smtClean="0"/>
              <a:t>21</a:t>
            </a:fld>
            <a:endParaRPr kumimoji="1" lang="ja-JP" altLang="en-US"/>
          </a:p>
        </p:txBody>
      </p:sp>
      <p:graphicFrame>
        <p:nvGraphicFramePr>
          <p:cNvPr id="7" name="表 7">
            <a:extLst>
              <a:ext uri="{FF2B5EF4-FFF2-40B4-BE49-F238E27FC236}">
                <a16:creationId xmlns:a16="http://schemas.microsoft.com/office/drawing/2014/main" id="{893D0414-2FE8-465C-BE24-0DB31788EDB7}"/>
              </a:ext>
            </a:extLst>
          </p:cNvPr>
          <p:cNvGraphicFramePr>
            <a:graphicFrameLocks noGrp="1"/>
          </p:cNvGraphicFramePr>
          <p:nvPr>
            <p:extLst>
              <p:ext uri="{D42A27DB-BD31-4B8C-83A1-F6EECF244321}">
                <p14:modId xmlns:p14="http://schemas.microsoft.com/office/powerpoint/2010/main" val="4028430707"/>
              </p:ext>
            </p:extLst>
          </p:nvPr>
        </p:nvGraphicFramePr>
        <p:xfrm>
          <a:off x="2191800" y="1264555"/>
          <a:ext cx="6096000" cy="53949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0051103"/>
                    </a:ext>
                  </a:extLst>
                </a:gridCol>
                <a:gridCol w="3048000">
                  <a:extLst>
                    <a:ext uri="{9D8B030D-6E8A-4147-A177-3AD203B41FA5}">
                      <a16:colId xmlns:a16="http://schemas.microsoft.com/office/drawing/2014/main" val="866502171"/>
                    </a:ext>
                  </a:extLst>
                </a:gridCol>
              </a:tblGrid>
              <a:tr h="370840">
                <a:tc>
                  <a:txBody>
                    <a:bodyPr/>
                    <a:lstStyle/>
                    <a:p>
                      <a:pPr algn="ctr"/>
                      <a:r>
                        <a:rPr kumimoji="1" lang="ja-JP" altLang="en-US" sz="2400" dirty="0"/>
                        <a:t>クラス</a:t>
                      </a:r>
                    </a:p>
                  </a:txBody>
                  <a:tcPr/>
                </a:tc>
                <a:tc>
                  <a:txBody>
                    <a:bodyPr/>
                    <a:lstStyle/>
                    <a:p>
                      <a:pPr algn="ctr"/>
                      <a:r>
                        <a:rPr kumimoji="1" lang="ja-JP" altLang="en-US" sz="2400" dirty="0"/>
                        <a:t>２クラス分類</a:t>
                      </a:r>
                    </a:p>
                  </a:txBody>
                  <a:tcPr/>
                </a:tc>
                <a:extLst>
                  <a:ext uri="{0D108BD9-81ED-4DB2-BD59-A6C34878D82A}">
                    <a16:rowId xmlns:a16="http://schemas.microsoft.com/office/drawing/2014/main" val="1201526425"/>
                  </a:ext>
                </a:extLst>
              </a:tr>
              <a:tr h="370840">
                <a:tc>
                  <a:txBody>
                    <a:bodyPr/>
                    <a:lstStyle/>
                    <a:p>
                      <a:pPr algn="ctr"/>
                      <a:r>
                        <a:rPr kumimoji="1" lang="ja-JP" altLang="en-US" sz="2400" dirty="0"/>
                        <a:t>訓練データ数</a:t>
                      </a:r>
                    </a:p>
                  </a:txBody>
                  <a:tcPr/>
                </a:tc>
                <a:tc>
                  <a:txBody>
                    <a:bodyPr/>
                    <a:lstStyle/>
                    <a:p>
                      <a:pPr algn="ctr"/>
                      <a:r>
                        <a:rPr kumimoji="1" lang="en-US" altLang="ja-JP" sz="2400" dirty="0"/>
                        <a:t>500</a:t>
                      </a:r>
                      <a:r>
                        <a:rPr kumimoji="1" lang="ja-JP" altLang="en-US" sz="2400" dirty="0"/>
                        <a:t>（各</a:t>
                      </a:r>
                      <a:r>
                        <a:rPr kumimoji="1" lang="en-US" altLang="ja-JP" sz="2400" dirty="0"/>
                        <a:t>250</a:t>
                      </a:r>
                      <a:r>
                        <a:rPr kumimoji="1" lang="ja-JP" altLang="en-US" sz="2400" dirty="0"/>
                        <a:t>）</a:t>
                      </a:r>
                    </a:p>
                  </a:txBody>
                  <a:tcPr/>
                </a:tc>
                <a:extLst>
                  <a:ext uri="{0D108BD9-81ED-4DB2-BD59-A6C34878D82A}">
                    <a16:rowId xmlns:a16="http://schemas.microsoft.com/office/drawing/2014/main" val="755289817"/>
                  </a:ext>
                </a:extLst>
              </a:tr>
              <a:tr h="370840">
                <a:tc>
                  <a:txBody>
                    <a:bodyPr/>
                    <a:lstStyle/>
                    <a:p>
                      <a:pPr algn="ctr"/>
                      <a:r>
                        <a:rPr kumimoji="1" lang="en-US" altLang="ja-JP" sz="2400" dirty="0"/>
                        <a:t>Input</a:t>
                      </a:r>
                      <a:endParaRPr kumimoji="1" lang="ja-JP" altLang="en-US" sz="2400" dirty="0"/>
                    </a:p>
                  </a:txBody>
                  <a:tcPr/>
                </a:tc>
                <a:tc>
                  <a:txBody>
                    <a:bodyPr/>
                    <a:lstStyle/>
                    <a:p>
                      <a:pPr algn="ctr"/>
                      <a:r>
                        <a:rPr kumimoji="1" lang="en-US" altLang="ja-JP" sz="2400" dirty="0"/>
                        <a:t>Image(224×224×3)</a:t>
                      </a:r>
                      <a:endParaRPr kumimoji="1" lang="ja-JP" altLang="en-US" sz="2400" dirty="0"/>
                    </a:p>
                  </a:txBody>
                  <a:tcPr/>
                </a:tc>
                <a:extLst>
                  <a:ext uri="{0D108BD9-81ED-4DB2-BD59-A6C34878D82A}">
                    <a16:rowId xmlns:a16="http://schemas.microsoft.com/office/drawing/2014/main" val="1242943610"/>
                  </a:ext>
                </a:extLst>
              </a:tr>
              <a:tr h="370840">
                <a:tc>
                  <a:txBody>
                    <a:bodyPr/>
                    <a:lstStyle/>
                    <a:p>
                      <a:pPr algn="ctr"/>
                      <a:r>
                        <a:rPr kumimoji="1" lang="en-US" altLang="ja-JP" sz="2400" dirty="0"/>
                        <a:t>output</a:t>
                      </a:r>
                      <a:endParaRPr kumimoji="1" lang="ja-JP" altLang="en-US" sz="2400" dirty="0"/>
                    </a:p>
                  </a:txBody>
                  <a:tcPr/>
                </a:tc>
                <a:tc>
                  <a:txBody>
                    <a:bodyPr/>
                    <a:lstStyle/>
                    <a:p>
                      <a:pPr algn="ctr"/>
                      <a:r>
                        <a:rPr kumimoji="1" lang="en-US" altLang="ja-JP" sz="2400" dirty="0"/>
                        <a:t>class(2)</a:t>
                      </a:r>
                      <a:endParaRPr kumimoji="1" lang="ja-JP" altLang="en-US" sz="2400" dirty="0"/>
                    </a:p>
                  </a:txBody>
                  <a:tcPr/>
                </a:tc>
                <a:extLst>
                  <a:ext uri="{0D108BD9-81ED-4DB2-BD59-A6C34878D82A}">
                    <a16:rowId xmlns:a16="http://schemas.microsoft.com/office/drawing/2014/main" val="807325008"/>
                  </a:ext>
                </a:extLst>
              </a:tr>
              <a:tr h="370840">
                <a:tc>
                  <a:txBody>
                    <a:bodyPr/>
                    <a:lstStyle/>
                    <a:p>
                      <a:pPr algn="ctr"/>
                      <a:r>
                        <a:rPr kumimoji="1" lang="ja-JP" altLang="en-US" sz="2400" dirty="0"/>
                        <a:t>ベースモデル</a:t>
                      </a:r>
                    </a:p>
                  </a:txBody>
                  <a:tcPr/>
                </a:tc>
                <a:tc>
                  <a:txBody>
                    <a:bodyPr/>
                    <a:lstStyle/>
                    <a:p>
                      <a:pPr algn="ctr"/>
                      <a:r>
                        <a:rPr kumimoji="1" lang="en-US" altLang="ja-JP" sz="2400" dirty="0"/>
                        <a:t>VGG16</a:t>
                      </a:r>
                      <a:endParaRPr kumimoji="1" lang="ja-JP" altLang="en-US" sz="2400" dirty="0"/>
                    </a:p>
                  </a:txBody>
                  <a:tcPr/>
                </a:tc>
                <a:extLst>
                  <a:ext uri="{0D108BD9-81ED-4DB2-BD59-A6C34878D82A}">
                    <a16:rowId xmlns:a16="http://schemas.microsoft.com/office/drawing/2014/main" val="3570439915"/>
                  </a:ext>
                </a:extLst>
              </a:tr>
              <a:tr h="370840">
                <a:tc>
                  <a:txBody>
                    <a:bodyPr/>
                    <a:lstStyle/>
                    <a:p>
                      <a:pPr algn="ctr"/>
                      <a:r>
                        <a:rPr kumimoji="1" lang="en-US" altLang="ja-JP" sz="2400" dirty="0"/>
                        <a:t>optimizer</a:t>
                      </a:r>
                      <a:endParaRPr kumimoji="1" lang="ja-JP" altLang="en-US" sz="2400" dirty="0"/>
                    </a:p>
                  </a:txBody>
                  <a:tcPr/>
                </a:tc>
                <a:tc>
                  <a:txBody>
                    <a:bodyPr/>
                    <a:lstStyle/>
                    <a:p>
                      <a:pPr algn="ctr"/>
                      <a:r>
                        <a:rPr kumimoji="1" lang="en-US" altLang="ja-JP" sz="2400" dirty="0" err="1"/>
                        <a:t>adam</a:t>
                      </a:r>
                      <a:endParaRPr kumimoji="1" lang="ja-JP" altLang="en-US" sz="2400" dirty="0"/>
                    </a:p>
                  </a:txBody>
                  <a:tcPr/>
                </a:tc>
                <a:extLst>
                  <a:ext uri="{0D108BD9-81ED-4DB2-BD59-A6C34878D82A}">
                    <a16:rowId xmlns:a16="http://schemas.microsoft.com/office/drawing/2014/main" val="2538271547"/>
                  </a:ext>
                </a:extLst>
              </a:tr>
              <a:tr h="370840">
                <a:tc>
                  <a:txBody>
                    <a:bodyPr/>
                    <a:lstStyle/>
                    <a:p>
                      <a:pPr algn="ctr"/>
                      <a:r>
                        <a:rPr kumimoji="1" lang="ja-JP" altLang="en-US" sz="2400" dirty="0"/>
                        <a:t>学習率</a:t>
                      </a:r>
                    </a:p>
                  </a:txBody>
                  <a:tcPr/>
                </a:tc>
                <a:tc>
                  <a:txBody>
                    <a:bodyPr/>
                    <a:lstStyle/>
                    <a:p>
                      <a:pPr algn="ctr"/>
                      <a:r>
                        <a:rPr kumimoji="1" lang="en-US" altLang="ja-JP" sz="2400" dirty="0"/>
                        <a:t>0.001</a:t>
                      </a:r>
                      <a:endParaRPr kumimoji="1" lang="ja-JP" altLang="en-US" sz="2400" dirty="0"/>
                    </a:p>
                  </a:txBody>
                  <a:tcPr/>
                </a:tc>
                <a:extLst>
                  <a:ext uri="{0D108BD9-81ED-4DB2-BD59-A6C34878D82A}">
                    <a16:rowId xmlns:a16="http://schemas.microsoft.com/office/drawing/2014/main" val="1678030663"/>
                  </a:ext>
                </a:extLst>
              </a:tr>
              <a:tr h="370840">
                <a:tc>
                  <a:txBody>
                    <a:bodyPr/>
                    <a:lstStyle/>
                    <a:p>
                      <a:pPr algn="ctr"/>
                      <a:r>
                        <a:rPr kumimoji="1" lang="ja-JP" altLang="en-US" sz="2400" dirty="0"/>
                        <a:t>損失関数</a:t>
                      </a:r>
                    </a:p>
                  </a:txBody>
                  <a:tcPr/>
                </a:tc>
                <a:tc>
                  <a:txBody>
                    <a:bodyPr/>
                    <a:lstStyle/>
                    <a:p>
                      <a:pPr algn="ctr"/>
                      <a:r>
                        <a:rPr kumimoji="1" lang="en-US" altLang="ja-JP" sz="2400" dirty="0" err="1"/>
                        <a:t>categorical_crossentropy</a:t>
                      </a:r>
                      <a:endParaRPr kumimoji="1" lang="ja-JP" altLang="en-US" sz="2400" dirty="0"/>
                    </a:p>
                  </a:txBody>
                  <a:tcPr/>
                </a:tc>
                <a:extLst>
                  <a:ext uri="{0D108BD9-81ED-4DB2-BD59-A6C34878D82A}">
                    <a16:rowId xmlns:a16="http://schemas.microsoft.com/office/drawing/2014/main" val="3044045437"/>
                  </a:ext>
                </a:extLst>
              </a:tr>
              <a:tr h="370840">
                <a:tc>
                  <a:txBody>
                    <a:bodyPr/>
                    <a:lstStyle/>
                    <a:p>
                      <a:pPr algn="ctr"/>
                      <a:r>
                        <a:rPr kumimoji="1" lang="en-US" altLang="ja-JP" sz="2400" dirty="0"/>
                        <a:t>train : validation</a:t>
                      </a:r>
                      <a:endParaRPr kumimoji="1" lang="ja-JP" altLang="en-US" sz="2400" dirty="0"/>
                    </a:p>
                  </a:txBody>
                  <a:tcPr/>
                </a:tc>
                <a:tc>
                  <a:txBody>
                    <a:bodyPr/>
                    <a:lstStyle/>
                    <a:p>
                      <a:pPr algn="ctr"/>
                      <a:r>
                        <a:rPr kumimoji="1" lang="en-US" altLang="ja-JP" sz="2400" dirty="0"/>
                        <a:t>2 : 1</a:t>
                      </a:r>
                      <a:endParaRPr kumimoji="1" lang="ja-JP" altLang="en-US" sz="2400" dirty="0"/>
                    </a:p>
                  </a:txBody>
                  <a:tcPr/>
                </a:tc>
                <a:extLst>
                  <a:ext uri="{0D108BD9-81ED-4DB2-BD59-A6C34878D82A}">
                    <a16:rowId xmlns:a16="http://schemas.microsoft.com/office/drawing/2014/main" val="2889423901"/>
                  </a:ext>
                </a:extLst>
              </a:tr>
              <a:tr h="370840">
                <a:tc>
                  <a:txBody>
                    <a:bodyPr/>
                    <a:lstStyle/>
                    <a:p>
                      <a:pPr algn="ctr"/>
                      <a:r>
                        <a:rPr kumimoji="1" lang="en-US" altLang="ja-JP" sz="2400" dirty="0" err="1"/>
                        <a:t>batch_size</a:t>
                      </a:r>
                      <a:endParaRPr kumimoji="1" lang="ja-JP" altLang="en-US" sz="2400" dirty="0"/>
                    </a:p>
                  </a:txBody>
                  <a:tcPr/>
                </a:tc>
                <a:tc>
                  <a:txBody>
                    <a:bodyPr/>
                    <a:lstStyle/>
                    <a:p>
                      <a:pPr algn="ctr"/>
                      <a:r>
                        <a:rPr kumimoji="1" lang="en-US" altLang="ja-JP" sz="2400" dirty="0"/>
                        <a:t>32</a:t>
                      </a:r>
                      <a:endParaRPr kumimoji="1" lang="ja-JP" altLang="en-US" sz="2400" dirty="0"/>
                    </a:p>
                  </a:txBody>
                  <a:tcPr/>
                </a:tc>
                <a:extLst>
                  <a:ext uri="{0D108BD9-81ED-4DB2-BD59-A6C34878D82A}">
                    <a16:rowId xmlns:a16="http://schemas.microsoft.com/office/drawing/2014/main" val="2213100487"/>
                  </a:ext>
                </a:extLst>
              </a:tr>
              <a:tr h="370840">
                <a:tc>
                  <a:txBody>
                    <a:bodyPr/>
                    <a:lstStyle/>
                    <a:p>
                      <a:pPr algn="ctr"/>
                      <a:r>
                        <a:rPr kumimoji="1" lang="en-US" altLang="ja-JP" sz="2400" dirty="0"/>
                        <a:t>epochs</a:t>
                      </a:r>
                      <a:endParaRPr kumimoji="1" lang="ja-JP" altLang="en-US" sz="2400" dirty="0"/>
                    </a:p>
                  </a:txBody>
                  <a:tcPr/>
                </a:tc>
                <a:tc>
                  <a:txBody>
                    <a:bodyPr/>
                    <a:lstStyle/>
                    <a:p>
                      <a:pPr algn="ctr"/>
                      <a:r>
                        <a:rPr kumimoji="1" lang="en-US" altLang="ja-JP" sz="2400" dirty="0"/>
                        <a:t>30</a:t>
                      </a:r>
                      <a:endParaRPr kumimoji="1" lang="ja-JP" altLang="en-US" sz="2400" dirty="0"/>
                    </a:p>
                  </a:txBody>
                  <a:tcPr/>
                </a:tc>
                <a:extLst>
                  <a:ext uri="{0D108BD9-81ED-4DB2-BD59-A6C34878D82A}">
                    <a16:rowId xmlns:a16="http://schemas.microsoft.com/office/drawing/2014/main" val="2051124583"/>
                  </a:ext>
                </a:extLst>
              </a:tr>
            </a:tbl>
          </a:graphicData>
        </a:graphic>
      </p:graphicFrame>
    </p:spTree>
    <p:extLst>
      <p:ext uri="{BB962C8B-B14F-4D97-AF65-F5344CB8AC3E}">
        <p14:creationId xmlns:p14="http://schemas.microsoft.com/office/powerpoint/2010/main" val="2356576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012995-5F91-46BE-A2F3-35D962968BA4}"/>
              </a:ext>
            </a:extLst>
          </p:cNvPr>
          <p:cNvSpPr>
            <a:spLocks noGrp="1"/>
          </p:cNvSpPr>
          <p:nvPr>
            <p:ph type="title"/>
          </p:nvPr>
        </p:nvSpPr>
        <p:spPr/>
        <p:txBody>
          <a:bodyPr>
            <a:normAutofit/>
          </a:bodyPr>
          <a:lstStyle/>
          <a:p>
            <a:r>
              <a:rPr kumimoji="1" lang="ja-JP" altLang="en-US" sz="4000" dirty="0"/>
              <a:t>結果</a:t>
            </a:r>
          </a:p>
        </p:txBody>
      </p:sp>
      <p:pic>
        <p:nvPicPr>
          <p:cNvPr id="6" name="コンテンツ プレースホルダー 5">
            <a:extLst>
              <a:ext uri="{FF2B5EF4-FFF2-40B4-BE49-F238E27FC236}">
                <a16:creationId xmlns:a16="http://schemas.microsoft.com/office/drawing/2014/main" id="{880078CD-FD2D-43A9-9A4B-1818F4584F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7797" y="88900"/>
            <a:ext cx="4729621" cy="3153081"/>
          </a:xfrm>
        </p:spPr>
      </p:pic>
      <p:sp>
        <p:nvSpPr>
          <p:cNvPr id="4" name="スライド番号プレースホルダー 3">
            <a:extLst>
              <a:ext uri="{FF2B5EF4-FFF2-40B4-BE49-F238E27FC236}">
                <a16:creationId xmlns:a16="http://schemas.microsoft.com/office/drawing/2014/main" id="{123A3BB7-C63B-4468-884D-BAE9AA8E4309}"/>
              </a:ext>
            </a:extLst>
          </p:cNvPr>
          <p:cNvSpPr>
            <a:spLocks noGrp="1"/>
          </p:cNvSpPr>
          <p:nvPr>
            <p:ph type="sldNum" sz="quarter" idx="12"/>
          </p:nvPr>
        </p:nvSpPr>
        <p:spPr/>
        <p:txBody>
          <a:bodyPr/>
          <a:lstStyle/>
          <a:p>
            <a:fld id="{A79D499F-1D53-47E0-A76F-F58F1C664EEF}" type="slidenum">
              <a:rPr kumimoji="1" lang="ja-JP" altLang="en-US" smtClean="0"/>
              <a:t>22</a:t>
            </a:fld>
            <a:endParaRPr kumimoji="1" lang="ja-JP" altLang="en-US"/>
          </a:p>
        </p:txBody>
      </p:sp>
      <p:pic>
        <p:nvPicPr>
          <p:cNvPr id="8" name="図 7">
            <a:extLst>
              <a:ext uri="{FF2B5EF4-FFF2-40B4-BE49-F238E27FC236}">
                <a16:creationId xmlns:a16="http://schemas.microsoft.com/office/drawing/2014/main" id="{182A2D88-6082-4AEA-A8EA-966B602E8A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797" y="3616020"/>
            <a:ext cx="4729621" cy="3153080"/>
          </a:xfrm>
          <a:prstGeom prst="rect">
            <a:avLst/>
          </a:prstGeom>
        </p:spPr>
      </p:pic>
      <p:sp>
        <p:nvSpPr>
          <p:cNvPr id="9" name="テキスト ボックス 8">
            <a:extLst>
              <a:ext uri="{FF2B5EF4-FFF2-40B4-BE49-F238E27FC236}">
                <a16:creationId xmlns:a16="http://schemas.microsoft.com/office/drawing/2014/main" id="{6D0F81A8-8F95-46A9-9945-E0C9143737EB}"/>
              </a:ext>
            </a:extLst>
          </p:cNvPr>
          <p:cNvSpPr txBox="1"/>
          <p:nvPr/>
        </p:nvSpPr>
        <p:spPr>
          <a:xfrm>
            <a:off x="2142113" y="1973326"/>
            <a:ext cx="2165684" cy="1200329"/>
          </a:xfrm>
          <a:prstGeom prst="rect">
            <a:avLst/>
          </a:prstGeom>
          <a:noFill/>
        </p:spPr>
        <p:txBody>
          <a:bodyPr wrap="square" rtlCol="0">
            <a:spAutoFit/>
          </a:bodyPr>
          <a:lstStyle/>
          <a:p>
            <a:r>
              <a:rPr kumimoji="1" lang="ja-JP" altLang="en-US" dirty="0"/>
              <a:t>学習とともに</a:t>
            </a:r>
            <a:r>
              <a:rPr kumimoji="1" lang="en-US" altLang="ja-JP" dirty="0"/>
              <a:t>validation </a:t>
            </a:r>
            <a:r>
              <a:rPr kumimoji="1" lang="ja-JP" altLang="en-US" dirty="0"/>
              <a:t>の</a:t>
            </a:r>
            <a:r>
              <a:rPr kumimoji="1" lang="en-US" altLang="ja-JP" dirty="0"/>
              <a:t>accuracy</a:t>
            </a:r>
            <a:r>
              <a:rPr kumimoji="1" lang="ja-JP" altLang="en-US" dirty="0"/>
              <a:t>が高くならない</a:t>
            </a:r>
          </a:p>
        </p:txBody>
      </p:sp>
      <p:cxnSp>
        <p:nvCxnSpPr>
          <p:cNvPr id="11" name="直線矢印コネクタ 10">
            <a:extLst>
              <a:ext uri="{FF2B5EF4-FFF2-40B4-BE49-F238E27FC236}">
                <a16:creationId xmlns:a16="http://schemas.microsoft.com/office/drawing/2014/main" id="{64FC776F-4B05-4D2A-B336-CE651735C243}"/>
              </a:ext>
            </a:extLst>
          </p:cNvPr>
          <p:cNvCxnSpPr/>
          <p:nvPr/>
        </p:nvCxnSpPr>
        <p:spPr>
          <a:xfrm>
            <a:off x="2926080" y="3310307"/>
            <a:ext cx="0" cy="12328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0175037E-3483-4636-8F6A-919BF777E0B5}"/>
              </a:ext>
            </a:extLst>
          </p:cNvPr>
          <p:cNvSpPr txBox="1"/>
          <p:nvPr/>
        </p:nvSpPr>
        <p:spPr>
          <a:xfrm>
            <a:off x="2142115" y="4917163"/>
            <a:ext cx="2165682" cy="1477328"/>
          </a:xfrm>
          <a:prstGeom prst="rect">
            <a:avLst/>
          </a:prstGeom>
          <a:noFill/>
        </p:spPr>
        <p:txBody>
          <a:bodyPr wrap="square">
            <a:spAutoFit/>
          </a:bodyPr>
          <a:lstStyle/>
          <a:p>
            <a:r>
              <a:rPr kumimoji="1" lang="ja-JP" altLang="en-US" dirty="0"/>
              <a:t>タスクが簡単すぎて初めから，</a:t>
            </a:r>
            <a:r>
              <a:rPr kumimoji="1" lang="en-US" altLang="ja-JP" dirty="0"/>
              <a:t>validation accuracy</a:t>
            </a:r>
            <a:r>
              <a:rPr kumimoji="1" lang="ja-JP" altLang="en-US" dirty="0"/>
              <a:t>が高いため？</a:t>
            </a:r>
          </a:p>
        </p:txBody>
      </p:sp>
    </p:spTree>
    <p:extLst>
      <p:ext uri="{BB962C8B-B14F-4D97-AF65-F5344CB8AC3E}">
        <p14:creationId xmlns:p14="http://schemas.microsoft.com/office/powerpoint/2010/main" val="1803715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D86861-64CC-4D3F-849B-70684E5F10C2}"/>
              </a:ext>
            </a:extLst>
          </p:cNvPr>
          <p:cNvSpPr>
            <a:spLocks noGrp="1"/>
          </p:cNvSpPr>
          <p:nvPr>
            <p:ph type="title"/>
          </p:nvPr>
        </p:nvSpPr>
        <p:spPr/>
        <p:txBody>
          <a:bodyPr>
            <a:normAutofit/>
          </a:bodyPr>
          <a:lstStyle/>
          <a:p>
            <a:r>
              <a:rPr kumimoji="1" lang="ja-JP" altLang="en-US" sz="4000" dirty="0"/>
              <a:t>結果</a:t>
            </a:r>
          </a:p>
        </p:txBody>
      </p:sp>
      <p:pic>
        <p:nvPicPr>
          <p:cNvPr id="6" name="コンテンツ プレースホルダー 5">
            <a:extLst>
              <a:ext uri="{FF2B5EF4-FFF2-40B4-BE49-F238E27FC236}">
                <a16:creationId xmlns:a16="http://schemas.microsoft.com/office/drawing/2014/main" id="{ED542002-0296-434B-BFCC-4EAD2F62DC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2191" y="1331929"/>
            <a:ext cx="2564767" cy="2564767"/>
          </a:xfrm>
        </p:spPr>
      </p:pic>
      <p:sp>
        <p:nvSpPr>
          <p:cNvPr id="4" name="スライド番号プレースホルダー 3">
            <a:extLst>
              <a:ext uri="{FF2B5EF4-FFF2-40B4-BE49-F238E27FC236}">
                <a16:creationId xmlns:a16="http://schemas.microsoft.com/office/drawing/2014/main" id="{712E07D8-BC0B-44BC-9B7F-F6761E41DC10}"/>
              </a:ext>
            </a:extLst>
          </p:cNvPr>
          <p:cNvSpPr>
            <a:spLocks noGrp="1"/>
          </p:cNvSpPr>
          <p:nvPr>
            <p:ph type="sldNum" sz="quarter" idx="12"/>
          </p:nvPr>
        </p:nvSpPr>
        <p:spPr/>
        <p:txBody>
          <a:bodyPr/>
          <a:lstStyle/>
          <a:p>
            <a:fld id="{A79D499F-1D53-47E0-A76F-F58F1C664EEF}" type="slidenum">
              <a:rPr kumimoji="1" lang="ja-JP" altLang="en-US" smtClean="0"/>
              <a:t>23</a:t>
            </a:fld>
            <a:endParaRPr kumimoji="1" lang="ja-JP" altLang="en-US"/>
          </a:p>
        </p:txBody>
      </p:sp>
      <p:pic>
        <p:nvPicPr>
          <p:cNvPr id="8" name="図 7">
            <a:extLst>
              <a:ext uri="{FF2B5EF4-FFF2-40B4-BE49-F238E27FC236}">
                <a16:creationId xmlns:a16="http://schemas.microsoft.com/office/drawing/2014/main" id="{DC8BAF0B-885A-49A2-8D45-AA20A8F31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5780" y="1331929"/>
            <a:ext cx="2564767" cy="2564767"/>
          </a:xfrm>
          <a:prstGeom prst="rect">
            <a:avLst/>
          </a:prstGeom>
        </p:spPr>
      </p:pic>
      <p:pic>
        <p:nvPicPr>
          <p:cNvPr id="10" name="図 9">
            <a:extLst>
              <a:ext uri="{FF2B5EF4-FFF2-40B4-BE49-F238E27FC236}">
                <a16:creationId xmlns:a16="http://schemas.microsoft.com/office/drawing/2014/main" id="{1CF98C21-8E05-4975-B3C0-9FB7128F80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191" y="4153667"/>
            <a:ext cx="2564767" cy="2564767"/>
          </a:xfrm>
          <a:prstGeom prst="rect">
            <a:avLst/>
          </a:prstGeom>
        </p:spPr>
      </p:pic>
      <p:pic>
        <p:nvPicPr>
          <p:cNvPr id="12" name="図 11">
            <a:extLst>
              <a:ext uri="{FF2B5EF4-FFF2-40B4-BE49-F238E27FC236}">
                <a16:creationId xmlns:a16="http://schemas.microsoft.com/office/drawing/2014/main" id="{550BDCE2-A4FA-4809-A3F1-2A2D9CC71C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5780" y="4153666"/>
            <a:ext cx="2564767" cy="2564767"/>
          </a:xfrm>
          <a:prstGeom prst="rect">
            <a:avLst/>
          </a:prstGeom>
        </p:spPr>
      </p:pic>
      <p:cxnSp>
        <p:nvCxnSpPr>
          <p:cNvPr id="14" name="直線矢印コネクタ 13">
            <a:extLst>
              <a:ext uri="{FF2B5EF4-FFF2-40B4-BE49-F238E27FC236}">
                <a16:creationId xmlns:a16="http://schemas.microsoft.com/office/drawing/2014/main" id="{81598EC7-F557-41BB-9BA5-FA9F0565CC51}"/>
              </a:ext>
            </a:extLst>
          </p:cNvPr>
          <p:cNvCxnSpPr>
            <a:stCxn id="6" idx="3"/>
            <a:endCxn id="8" idx="1"/>
          </p:cNvCxnSpPr>
          <p:nvPr/>
        </p:nvCxnSpPr>
        <p:spPr>
          <a:xfrm>
            <a:off x="4746958" y="2614313"/>
            <a:ext cx="66882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26CC0D7-5916-45EF-80B8-774F1A3D091E}"/>
              </a:ext>
            </a:extLst>
          </p:cNvPr>
          <p:cNvCxnSpPr/>
          <p:nvPr/>
        </p:nvCxnSpPr>
        <p:spPr>
          <a:xfrm>
            <a:off x="4746958" y="5519538"/>
            <a:ext cx="66882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1544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398146-BCAA-468C-AAC0-92B49E6077BC}"/>
              </a:ext>
            </a:extLst>
          </p:cNvPr>
          <p:cNvSpPr>
            <a:spLocks noGrp="1"/>
          </p:cNvSpPr>
          <p:nvPr>
            <p:ph type="title"/>
          </p:nvPr>
        </p:nvSpPr>
        <p:spPr/>
        <p:txBody>
          <a:bodyPr>
            <a:normAutofit/>
          </a:bodyPr>
          <a:lstStyle/>
          <a:p>
            <a:r>
              <a:rPr kumimoji="1" lang="ja-JP" altLang="en-US" sz="4000" dirty="0"/>
              <a:t>結果</a:t>
            </a:r>
          </a:p>
        </p:txBody>
      </p:sp>
      <p:pic>
        <p:nvPicPr>
          <p:cNvPr id="6" name="コンテンツ プレースホルダー 5">
            <a:extLst>
              <a:ext uri="{FF2B5EF4-FFF2-40B4-BE49-F238E27FC236}">
                <a16:creationId xmlns:a16="http://schemas.microsoft.com/office/drawing/2014/main" id="{4442FBFA-6D7E-4790-BACF-E3BFDEECC6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7591" y="1313831"/>
            <a:ext cx="2627663" cy="2627663"/>
          </a:xfrm>
        </p:spPr>
      </p:pic>
      <p:sp>
        <p:nvSpPr>
          <p:cNvPr id="4" name="スライド番号プレースホルダー 3">
            <a:extLst>
              <a:ext uri="{FF2B5EF4-FFF2-40B4-BE49-F238E27FC236}">
                <a16:creationId xmlns:a16="http://schemas.microsoft.com/office/drawing/2014/main" id="{032B0B18-731C-49F3-9183-FC0B80CD3CA8}"/>
              </a:ext>
            </a:extLst>
          </p:cNvPr>
          <p:cNvSpPr>
            <a:spLocks noGrp="1"/>
          </p:cNvSpPr>
          <p:nvPr>
            <p:ph type="sldNum" sz="quarter" idx="12"/>
          </p:nvPr>
        </p:nvSpPr>
        <p:spPr/>
        <p:txBody>
          <a:bodyPr/>
          <a:lstStyle/>
          <a:p>
            <a:fld id="{A79D499F-1D53-47E0-A76F-F58F1C664EEF}" type="slidenum">
              <a:rPr kumimoji="1" lang="ja-JP" altLang="en-US" smtClean="0"/>
              <a:t>24</a:t>
            </a:fld>
            <a:endParaRPr kumimoji="1" lang="ja-JP" altLang="en-US"/>
          </a:p>
        </p:txBody>
      </p:sp>
      <p:pic>
        <p:nvPicPr>
          <p:cNvPr id="8" name="図 7">
            <a:extLst>
              <a:ext uri="{FF2B5EF4-FFF2-40B4-BE49-F238E27FC236}">
                <a16:creationId xmlns:a16="http://schemas.microsoft.com/office/drawing/2014/main" id="{6F38BD0C-32F8-4808-BE5D-578AA6632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5995" y="1313831"/>
            <a:ext cx="2627663" cy="2627663"/>
          </a:xfrm>
          <a:prstGeom prst="rect">
            <a:avLst/>
          </a:prstGeom>
        </p:spPr>
      </p:pic>
      <p:pic>
        <p:nvPicPr>
          <p:cNvPr id="10" name="図 9">
            <a:extLst>
              <a:ext uri="{FF2B5EF4-FFF2-40B4-BE49-F238E27FC236}">
                <a16:creationId xmlns:a16="http://schemas.microsoft.com/office/drawing/2014/main" id="{6AF300A4-A652-4523-AAB0-6F6FC78AB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7590" y="4162960"/>
            <a:ext cx="2627663" cy="2627663"/>
          </a:xfrm>
          <a:prstGeom prst="rect">
            <a:avLst/>
          </a:prstGeom>
        </p:spPr>
      </p:pic>
      <p:pic>
        <p:nvPicPr>
          <p:cNvPr id="12" name="図 11">
            <a:extLst>
              <a:ext uri="{FF2B5EF4-FFF2-40B4-BE49-F238E27FC236}">
                <a16:creationId xmlns:a16="http://schemas.microsoft.com/office/drawing/2014/main" id="{47E0F677-68BD-410D-818A-1AD05DDA2F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9141" y="4162960"/>
            <a:ext cx="2627663" cy="2627663"/>
          </a:xfrm>
          <a:prstGeom prst="rect">
            <a:avLst/>
          </a:prstGeom>
        </p:spPr>
      </p:pic>
      <p:cxnSp>
        <p:nvCxnSpPr>
          <p:cNvPr id="15" name="直線矢印コネクタ 14">
            <a:extLst>
              <a:ext uri="{FF2B5EF4-FFF2-40B4-BE49-F238E27FC236}">
                <a16:creationId xmlns:a16="http://schemas.microsoft.com/office/drawing/2014/main" id="{CFDEF2B1-92A2-4454-A5D2-F929C15B0567}"/>
              </a:ext>
            </a:extLst>
          </p:cNvPr>
          <p:cNvCxnSpPr/>
          <p:nvPr/>
        </p:nvCxnSpPr>
        <p:spPr>
          <a:xfrm>
            <a:off x="4746958" y="2614313"/>
            <a:ext cx="66882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557EDC8B-BE7D-46C8-86FF-6F03FE30502A}"/>
              </a:ext>
            </a:extLst>
          </p:cNvPr>
          <p:cNvCxnSpPr/>
          <p:nvPr/>
        </p:nvCxnSpPr>
        <p:spPr>
          <a:xfrm>
            <a:off x="4745253" y="5529163"/>
            <a:ext cx="66882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92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6B3EEF-2663-45B8-9536-771ADCF96EB9}"/>
              </a:ext>
            </a:extLst>
          </p:cNvPr>
          <p:cNvSpPr>
            <a:spLocks noGrp="1"/>
          </p:cNvSpPr>
          <p:nvPr>
            <p:ph type="title"/>
          </p:nvPr>
        </p:nvSpPr>
        <p:spPr/>
        <p:txBody>
          <a:bodyPr>
            <a:normAutofit/>
          </a:bodyPr>
          <a:lstStyle/>
          <a:p>
            <a:r>
              <a:rPr kumimoji="1" lang="ja-JP" altLang="en-US" sz="4000" dirty="0"/>
              <a:t>結果</a:t>
            </a:r>
          </a:p>
        </p:txBody>
      </p:sp>
      <p:sp>
        <p:nvSpPr>
          <p:cNvPr id="3" name="コンテンツ プレースホルダー 2">
            <a:extLst>
              <a:ext uri="{FF2B5EF4-FFF2-40B4-BE49-F238E27FC236}">
                <a16:creationId xmlns:a16="http://schemas.microsoft.com/office/drawing/2014/main" id="{7F5D712A-E234-42C3-AF81-466E60340332}"/>
              </a:ext>
            </a:extLst>
          </p:cNvPr>
          <p:cNvSpPr>
            <a:spLocks noGrp="1"/>
          </p:cNvSpPr>
          <p:nvPr>
            <p:ph idx="1"/>
          </p:nvPr>
        </p:nvSpPr>
        <p:spPr/>
        <p:txBody>
          <a:bodyPr>
            <a:normAutofit/>
          </a:bodyPr>
          <a:lstStyle/>
          <a:p>
            <a:r>
              <a:rPr kumimoji="1" lang="ja-JP" altLang="en-US" sz="2400" dirty="0"/>
              <a:t>猫を上手くとらえられてトリミングに成功したものもあるが，位置がずれていたり，そもそも猫でないところをトリミングしたりと精度があまりよくない</a:t>
            </a:r>
          </a:p>
        </p:txBody>
      </p:sp>
      <p:sp>
        <p:nvSpPr>
          <p:cNvPr id="4" name="スライド番号プレースホルダー 3">
            <a:extLst>
              <a:ext uri="{FF2B5EF4-FFF2-40B4-BE49-F238E27FC236}">
                <a16:creationId xmlns:a16="http://schemas.microsoft.com/office/drawing/2014/main" id="{ADF476CA-A28F-467E-9AFF-E7B207ABB848}"/>
              </a:ext>
            </a:extLst>
          </p:cNvPr>
          <p:cNvSpPr>
            <a:spLocks noGrp="1"/>
          </p:cNvSpPr>
          <p:nvPr>
            <p:ph type="sldNum" sz="quarter" idx="12"/>
          </p:nvPr>
        </p:nvSpPr>
        <p:spPr/>
        <p:txBody>
          <a:bodyPr/>
          <a:lstStyle/>
          <a:p>
            <a:fld id="{A79D499F-1D53-47E0-A76F-F58F1C664EEF}" type="slidenum">
              <a:rPr kumimoji="1" lang="ja-JP" altLang="en-US" smtClean="0"/>
              <a:t>25</a:t>
            </a:fld>
            <a:endParaRPr kumimoji="1" lang="ja-JP" altLang="en-US"/>
          </a:p>
        </p:txBody>
      </p:sp>
    </p:spTree>
    <p:extLst>
      <p:ext uri="{BB962C8B-B14F-4D97-AF65-F5344CB8AC3E}">
        <p14:creationId xmlns:p14="http://schemas.microsoft.com/office/powerpoint/2010/main" val="2775204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386443-8BC2-462D-805E-1C02E8B1DAAC}"/>
              </a:ext>
            </a:extLst>
          </p:cNvPr>
          <p:cNvSpPr>
            <a:spLocks noGrp="1"/>
          </p:cNvSpPr>
          <p:nvPr>
            <p:ph type="title"/>
          </p:nvPr>
        </p:nvSpPr>
        <p:spPr/>
        <p:txBody>
          <a:bodyPr>
            <a:normAutofit/>
          </a:bodyPr>
          <a:lstStyle/>
          <a:p>
            <a:r>
              <a:rPr kumimoji="1" lang="ja-JP" altLang="en-US" sz="4000" dirty="0"/>
              <a:t>目次</a:t>
            </a:r>
          </a:p>
        </p:txBody>
      </p:sp>
      <p:sp>
        <p:nvSpPr>
          <p:cNvPr id="3" name="コンテンツ プレースホルダー 2">
            <a:extLst>
              <a:ext uri="{FF2B5EF4-FFF2-40B4-BE49-F238E27FC236}">
                <a16:creationId xmlns:a16="http://schemas.microsoft.com/office/drawing/2014/main" id="{326DA2F1-7338-416F-8B5D-FB87A2304EA5}"/>
              </a:ext>
            </a:extLst>
          </p:cNvPr>
          <p:cNvSpPr>
            <a:spLocks noGrp="1"/>
          </p:cNvSpPr>
          <p:nvPr>
            <p:ph idx="1"/>
          </p:nvPr>
        </p:nvSpPr>
        <p:spPr/>
        <p:txBody>
          <a:bodyPr>
            <a:noAutofit/>
          </a:bodyPr>
          <a:lstStyle/>
          <a:p>
            <a:r>
              <a:rPr kumimoji="1" lang="ja-JP" altLang="en-US" sz="3600" dirty="0">
                <a:solidFill>
                  <a:schemeClr val="bg1">
                    <a:lumMod val="65000"/>
                  </a:schemeClr>
                </a:solidFill>
              </a:rPr>
              <a:t>はじめに</a:t>
            </a:r>
            <a:endParaRPr kumimoji="1" lang="en-US" altLang="ja-JP" sz="3600" dirty="0">
              <a:solidFill>
                <a:schemeClr val="bg1">
                  <a:lumMod val="65000"/>
                </a:schemeClr>
              </a:solidFill>
            </a:endParaRPr>
          </a:p>
          <a:p>
            <a:r>
              <a:rPr lang="ja-JP" altLang="en-US" sz="3600" dirty="0">
                <a:solidFill>
                  <a:schemeClr val="bg1">
                    <a:lumMod val="65000"/>
                  </a:schemeClr>
                </a:solidFill>
              </a:rPr>
              <a:t>要素技術</a:t>
            </a:r>
            <a:endParaRPr lang="en-US" altLang="ja-JP" sz="3600" dirty="0">
              <a:solidFill>
                <a:schemeClr val="bg1">
                  <a:lumMod val="65000"/>
                </a:schemeClr>
              </a:solidFill>
            </a:endParaRPr>
          </a:p>
          <a:p>
            <a:r>
              <a:rPr kumimoji="1" lang="ja-JP" altLang="en-US" sz="3600" dirty="0">
                <a:solidFill>
                  <a:schemeClr val="bg1">
                    <a:lumMod val="65000"/>
                  </a:schemeClr>
                </a:solidFill>
              </a:rPr>
              <a:t>関連研究</a:t>
            </a:r>
            <a:endParaRPr kumimoji="1" lang="en-US" altLang="ja-JP" sz="3600" dirty="0">
              <a:solidFill>
                <a:schemeClr val="bg1">
                  <a:lumMod val="65000"/>
                </a:schemeClr>
              </a:solidFill>
            </a:endParaRPr>
          </a:p>
          <a:p>
            <a:r>
              <a:rPr lang="ja-JP" altLang="en-US" sz="3600" dirty="0">
                <a:solidFill>
                  <a:schemeClr val="bg1">
                    <a:lumMod val="65000"/>
                  </a:schemeClr>
                </a:solidFill>
              </a:rPr>
              <a:t>府大の猫について</a:t>
            </a:r>
            <a:endParaRPr lang="en-US" altLang="ja-JP" sz="3600" dirty="0">
              <a:solidFill>
                <a:schemeClr val="bg1">
                  <a:lumMod val="65000"/>
                </a:schemeClr>
              </a:solidFill>
            </a:endParaRPr>
          </a:p>
          <a:p>
            <a:r>
              <a:rPr kumimoji="1" lang="ja-JP" altLang="en-US" sz="3600" dirty="0">
                <a:solidFill>
                  <a:schemeClr val="bg1">
                    <a:lumMod val="65000"/>
                  </a:schemeClr>
                </a:solidFill>
              </a:rPr>
              <a:t>提案手法</a:t>
            </a:r>
            <a:endParaRPr kumimoji="1" lang="en-US" altLang="ja-JP" sz="3600" dirty="0">
              <a:solidFill>
                <a:schemeClr val="bg1">
                  <a:lumMod val="65000"/>
                </a:schemeClr>
              </a:solidFill>
            </a:endParaRPr>
          </a:p>
          <a:p>
            <a:r>
              <a:rPr lang="ja-JP" altLang="en-US" sz="3600" dirty="0">
                <a:solidFill>
                  <a:schemeClr val="bg1">
                    <a:lumMod val="65000"/>
                  </a:schemeClr>
                </a:solidFill>
              </a:rPr>
              <a:t>実験</a:t>
            </a:r>
            <a:endParaRPr lang="en-US" altLang="ja-JP" sz="3600" dirty="0">
              <a:solidFill>
                <a:schemeClr val="bg1">
                  <a:lumMod val="65000"/>
                </a:schemeClr>
              </a:solidFill>
            </a:endParaRPr>
          </a:p>
          <a:p>
            <a:r>
              <a:rPr lang="ja-JP" altLang="en-US" sz="3600" dirty="0">
                <a:solidFill>
                  <a:srgbClr val="FF0000"/>
                </a:solidFill>
              </a:rPr>
              <a:t>まとめと今後の課題</a:t>
            </a:r>
            <a:endParaRPr kumimoji="1" lang="ja-JP" altLang="en-US" sz="3600" dirty="0">
              <a:solidFill>
                <a:srgbClr val="FF0000"/>
              </a:solidFill>
            </a:endParaRPr>
          </a:p>
        </p:txBody>
      </p:sp>
      <p:sp>
        <p:nvSpPr>
          <p:cNvPr id="4" name="スライド番号プレースホルダー 3">
            <a:extLst>
              <a:ext uri="{FF2B5EF4-FFF2-40B4-BE49-F238E27FC236}">
                <a16:creationId xmlns:a16="http://schemas.microsoft.com/office/drawing/2014/main" id="{823672F9-BEEF-4B11-94D2-7199247362E7}"/>
              </a:ext>
            </a:extLst>
          </p:cNvPr>
          <p:cNvSpPr>
            <a:spLocks noGrp="1"/>
          </p:cNvSpPr>
          <p:nvPr>
            <p:ph type="sldNum" sz="quarter" idx="12"/>
          </p:nvPr>
        </p:nvSpPr>
        <p:spPr/>
        <p:txBody>
          <a:bodyPr/>
          <a:lstStyle/>
          <a:p>
            <a:fld id="{A79D499F-1D53-47E0-A76F-F58F1C664EEF}" type="slidenum">
              <a:rPr kumimoji="1" lang="ja-JP" altLang="en-US" smtClean="0"/>
              <a:t>26</a:t>
            </a:fld>
            <a:endParaRPr kumimoji="1" lang="ja-JP" altLang="en-US"/>
          </a:p>
        </p:txBody>
      </p:sp>
    </p:spTree>
    <p:extLst>
      <p:ext uri="{BB962C8B-B14F-4D97-AF65-F5344CB8AC3E}">
        <p14:creationId xmlns:p14="http://schemas.microsoft.com/office/powerpoint/2010/main" val="1371620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83F4D8-9C3A-44B7-AEAD-0FD7458F551A}"/>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F93D6124-AA18-4DBE-8150-2C7871982899}"/>
              </a:ext>
            </a:extLst>
          </p:cNvPr>
          <p:cNvSpPr>
            <a:spLocks noGrp="1"/>
          </p:cNvSpPr>
          <p:nvPr>
            <p:ph idx="1"/>
          </p:nvPr>
        </p:nvSpPr>
        <p:spPr/>
        <p:txBody>
          <a:bodyPr>
            <a:normAutofit/>
          </a:bodyPr>
          <a:lstStyle/>
          <a:p>
            <a:r>
              <a:rPr kumimoji="1" lang="ja-JP" altLang="en-US" sz="2400" dirty="0"/>
              <a:t>猫のいる部分を選択的にトリミングできるシステムを作った．</a:t>
            </a:r>
            <a:endParaRPr kumimoji="1" lang="en-US" altLang="ja-JP" sz="2400" dirty="0"/>
          </a:p>
          <a:p>
            <a:r>
              <a:rPr lang="ja-JP" altLang="en-US" sz="2400" dirty="0"/>
              <a:t>猫をトリミングできているものもあるが，葉っぱをとらえるなど猫の特徴を上手く学習できていないようだ．</a:t>
            </a:r>
            <a:endParaRPr kumimoji="1" lang="ja-JP" altLang="en-US" sz="2400" dirty="0"/>
          </a:p>
        </p:txBody>
      </p:sp>
      <p:sp>
        <p:nvSpPr>
          <p:cNvPr id="4" name="スライド番号プレースホルダー 3">
            <a:extLst>
              <a:ext uri="{FF2B5EF4-FFF2-40B4-BE49-F238E27FC236}">
                <a16:creationId xmlns:a16="http://schemas.microsoft.com/office/drawing/2014/main" id="{C0491265-B034-4B85-BD52-83AAF24BEB81}"/>
              </a:ext>
            </a:extLst>
          </p:cNvPr>
          <p:cNvSpPr>
            <a:spLocks noGrp="1"/>
          </p:cNvSpPr>
          <p:nvPr>
            <p:ph type="sldNum" sz="quarter" idx="12"/>
          </p:nvPr>
        </p:nvSpPr>
        <p:spPr/>
        <p:txBody>
          <a:bodyPr/>
          <a:lstStyle/>
          <a:p>
            <a:fld id="{A79D499F-1D53-47E0-A76F-F58F1C664EEF}" type="slidenum">
              <a:rPr kumimoji="1" lang="ja-JP" altLang="en-US" smtClean="0"/>
              <a:t>27</a:t>
            </a:fld>
            <a:endParaRPr kumimoji="1" lang="ja-JP" altLang="en-US"/>
          </a:p>
        </p:txBody>
      </p:sp>
    </p:spTree>
    <p:extLst>
      <p:ext uri="{BB962C8B-B14F-4D97-AF65-F5344CB8AC3E}">
        <p14:creationId xmlns:p14="http://schemas.microsoft.com/office/powerpoint/2010/main" val="510992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106E5C-9DDC-419B-B9DF-27CE7483E1E2}"/>
              </a:ext>
            </a:extLst>
          </p:cNvPr>
          <p:cNvSpPr>
            <a:spLocks noGrp="1"/>
          </p:cNvSpPr>
          <p:nvPr>
            <p:ph type="title"/>
          </p:nvPr>
        </p:nvSpPr>
        <p:spPr/>
        <p:txBody>
          <a:bodyPr/>
          <a:lstStyle/>
          <a:p>
            <a:r>
              <a:rPr kumimoji="1" lang="ja-JP" altLang="en-US" dirty="0"/>
              <a:t>今後の課題</a:t>
            </a:r>
          </a:p>
        </p:txBody>
      </p:sp>
      <p:sp>
        <p:nvSpPr>
          <p:cNvPr id="3" name="コンテンツ プレースホルダー 2">
            <a:extLst>
              <a:ext uri="{FF2B5EF4-FFF2-40B4-BE49-F238E27FC236}">
                <a16:creationId xmlns:a16="http://schemas.microsoft.com/office/drawing/2014/main" id="{11F2DA1A-03F1-462A-85C3-01D3E67AAC3E}"/>
              </a:ext>
            </a:extLst>
          </p:cNvPr>
          <p:cNvSpPr>
            <a:spLocks noGrp="1"/>
          </p:cNvSpPr>
          <p:nvPr>
            <p:ph idx="1"/>
          </p:nvPr>
        </p:nvSpPr>
        <p:spPr/>
        <p:txBody>
          <a:bodyPr>
            <a:normAutofit/>
          </a:bodyPr>
          <a:lstStyle/>
          <a:p>
            <a:r>
              <a:rPr kumimoji="1" lang="ja-JP" altLang="en-US" sz="2400" dirty="0"/>
              <a:t>猫らしさを上手く検出できるようにデータ，モデルを改善．</a:t>
            </a:r>
            <a:endParaRPr kumimoji="1" lang="en-US" altLang="ja-JP" sz="2400" dirty="0"/>
          </a:p>
          <a:p>
            <a:r>
              <a:rPr kumimoji="1" lang="ja-JP" altLang="en-US" sz="2400" dirty="0"/>
              <a:t>ｍ</a:t>
            </a:r>
            <a:r>
              <a:rPr kumimoji="1" lang="en-US" altLang="ja-JP" sz="2400" dirty="0"/>
              <a:t>AP</a:t>
            </a:r>
            <a:r>
              <a:rPr kumimoji="1" lang="ja-JP" altLang="en-US" sz="2400" dirty="0"/>
              <a:t>，</a:t>
            </a:r>
            <a:r>
              <a:rPr kumimoji="1" lang="en-US" altLang="ja-JP" sz="2400" dirty="0" err="1"/>
              <a:t>IoU</a:t>
            </a:r>
            <a:r>
              <a:rPr kumimoji="1" lang="ja-JP" altLang="en-US" sz="2400" dirty="0"/>
              <a:t>などを用いることによってトリミングの精度を上げていく．</a:t>
            </a:r>
            <a:endParaRPr kumimoji="1" lang="en-US" altLang="ja-JP" sz="2400" dirty="0"/>
          </a:p>
          <a:p>
            <a:r>
              <a:rPr kumimoji="1" lang="ja-JP" altLang="en-US" sz="2400" dirty="0"/>
              <a:t>猫の品種を識別できるようにする．</a:t>
            </a:r>
            <a:endParaRPr kumimoji="1" lang="en-US" altLang="ja-JP" sz="2400" dirty="0"/>
          </a:p>
          <a:p>
            <a:r>
              <a:rPr lang="ja-JP" altLang="en-US" sz="2400" dirty="0"/>
              <a:t>猫の個体識別をできるようにする．</a:t>
            </a:r>
            <a:endParaRPr kumimoji="1" lang="ja-JP" altLang="en-US" sz="2400" dirty="0"/>
          </a:p>
        </p:txBody>
      </p:sp>
      <p:sp>
        <p:nvSpPr>
          <p:cNvPr id="4" name="スライド番号プレースホルダー 3">
            <a:extLst>
              <a:ext uri="{FF2B5EF4-FFF2-40B4-BE49-F238E27FC236}">
                <a16:creationId xmlns:a16="http://schemas.microsoft.com/office/drawing/2014/main" id="{9E715A27-DAC3-4F87-8D92-03394DBA608A}"/>
              </a:ext>
            </a:extLst>
          </p:cNvPr>
          <p:cNvSpPr>
            <a:spLocks noGrp="1"/>
          </p:cNvSpPr>
          <p:nvPr>
            <p:ph type="sldNum" sz="quarter" idx="12"/>
          </p:nvPr>
        </p:nvSpPr>
        <p:spPr/>
        <p:txBody>
          <a:bodyPr/>
          <a:lstStyle/>
          <a:p>
            <a:fld id="{A79D499F-1D53-47E0-A76F-F58F1C664EEF}" type="slidenum">
              <a:rPr kumimoji="1" lang="ja-JP" altLang="en-US" smtClean="0"/>
              <a:t>28</a:t>
            </a:fld>
            <a:endParaRPr kumimoji="1" lang="ja-JP" altLang="en-US"/>
          </a:p>
        </p:txBody>
      </p:sp>
    </p:spTree>
    <p:extLst>
      <p:ext uri="{BB962C8B-B14F-4D97-AF65-F5344CB8AC3E}">
        <p14:creationId xmlns:p14="http://schemas.microsoft.com/office/powerpoint/2010/main" val="1473080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386443-8BC2-462D-805E-1C02E8B1DAAC}"/>
              </a:ext>
            </a:extLst>
          </p:cNvPr>
          <p:cNvSpPr>
            <a:spLocks noGrp="1"/>
          </p:cNvSpPr>
          <p:nvPr>
            <p:ph type="title"/>
          </p:nvPr>
        </p:nvSpPr>
        <p:spPr/>
        <p:txBody>
          <a:bodyPr>
            <a:normAutofit/>
          </a:bodyPr>
          <a:lstStyle/>
          <a:p>
            <a:r>
              <a:rPr kumimoji="1" lang="ja-JP" altLang="en-US" sz="4000" dirty="0"/>
              <a:t>目次</a:t>
            </a:r>
          </a:p>
        </p:txBody>
      </p:sp>
      <p:sp>
        <p:nvSpPr>
          <p:cNvPr id="3" name="コンテンツ プレースホルダー 2">
            <a:extLst>
              <a:ext uri="{FF2B5EF4-FFF2-40B4-BE49-F238E27FC236}">
                <a16:creationId xmlns:a16="http://schemas.microsoft.com/office/drawing/2014/main" id="{326DA2F1-7338-416F-8B5D-FB87A2304EA5}"/>
              </a:ext>
            </a:extLst>
          </p:cNvPr>
          <p:cNvSpPr>
            <a:spLocks noGrp="1"/>
          </p:cNvSpPr>
          <p:nvPr>
            <p:ph idx="1"/>
          </p:nvPr>
        </p:nvSpPr>
        <p:spPr/>
        <p:txBody>
          <a:bodyPr>
            <a:noAutofit/>
          </a:bodyPr>
          <a:lstStyle/>
          <a:p>
            <a:r>
              <a:rPr kumimoji="1" lang="ja-JP" altLang="en-US" sz="3600" dirty="0">
                <a:solidFill>
                  <a:srgbClr val="FF0000"/>
                </a:solidFill>
              </a:rPr>
              <a:t>はじめに</a:t>
            </a:r>
            <a:endParaRPr kumimoji="1" lang="en-US" altLang="ja-JP" sz="3600" dirty="0">
              <a:solidFill>
                <a:srgbClr val="FF0000"/>
              </a:solidFill>
            </a:endParaRPr>
          </a:p>
          <a:p>
            <a:r>
              <a:rPr lang="ja-JP" altLang="en-US" sz="3600" dirty="0">
                <a:solidFill>
                  <a:schemeClr val="bg1">
                    <a:lumMod val="65000"/>
                  </a:schemeClr>
                </a:solidFill>
              </a:rPr>
              <a:t>要素技術</a:t>
            </a:r>
            <a:endParaRPr lang="en-US" altLang="ja-JP" sz="3600" dirty="0">
              <a:solidFill>
                <a:schemeClr val="bg1">
                  <a:lumMod val="65000"/>
                </a:schemeClr>
              </a:solidFill>
            </a:endParaRPr>
          </a:p>
          <a:p>
            <a:r>
              <a:rPr kumimoji="1" lang="ja-JP" altLang="en-US" sz="3600" dirty="0">
                <a:solidFill>
                  <a:schemeClr val="bg1">
                    <a:lumMod val="65000"/>
                  </a:schemeClr>
                </a:solidFill>
              </a:rPr>
              <a:t>関連研究</a:t>
            </a:r>
            <a:endParaRPr kumimoji="1" lang="en-US" altLang="ja-JP" sz="3600" dirty="0">
              <a:solidFill>
                <a:schemeClr val="bg1">
                  <a:lumMod val="65000"/>
                </a:schemeClr>
              </a:solidFill>
            </a:endParaRPr>
          </a:p>
          <a:p>
            <a:r>
              <a:rPr lang="ja-JP" altLang="en-US" sz="3600" dirty="0">
                <a:solidFill>
                  <a:schemeClr val="bg1">
                    <a:lumMod val="65000"/>
                  </a:schemeClr>
                </a:solidFill>
              </a:rPr>
              <a:t>府大の猫について</a:t>
            </a:r>
            <a:endParaRPr lang="en-US" altLang="ja-JP" sz="3600" dirty="0">
              <a:solidFill>
                <a:schemeClr val="bg1">
                  <a:lumMod val="65000"/>
                </a:schemeClr>
              </a:solidFill>
            </a:endParaRPr>
          </a:p>
          <a:p>
            <a:r>
              <a:rPr kumimoji="1" lang="ja-JP" altLang="en-US" sz="3600" dirty="0">
                <a:solidFill>
                  <a:schemeClr val="bg1">
                    <a:lumMod val="65000"/>
                  </a:schemeClr>
                </a:solidFill>
              </a:rPr>
              <a:t>提案手法</a:t>
            </a:r>
            <a:endParaRPr kumimoji="1" lang="en-US" altLang="ja-JP" sz="3600" dirty="0">
              <a:solidFill>
                <a:schemeClr val="bg1">
                  <a:lumMod val="65000"/>
                </a:schemeClr>
              </a:solidFill>
            </a:endParaRPr>
          </a:p>
          <a:p>
            <a:r>
              <a:rPr lang="ja-JP" altLang="en-US" sz="3600" dirty="0">
                <a:solidFill>
                  <a:schemeClr val="bg1">
                    <a:lumMod val="65000"/>
                  </a:schemeClr>
                </a:solidFill>
              </a:rPr>
              <a:t>実験</a:t>
            </a:r>
            <a:endParaRPr lang="en-US" altLang="ja-JP" sz="3600" dirty="0">
              <a:solidFill>
                <a:schemeClr val="bg1">
                  <a:lumMod val="65000"/>
                </a:schemeClr>
              </a:solidFill>
            </a:endParaRPr>
          </a:p>
          <a:p>
            <a:r>
              <a:rPr lang="ja-JP" altLang="en-US" sz="3600" dirty="0">
                <a:solidFill>
                  <a:schemeClr val="bg1">
                    <a:lumMod val="65000"/>
                  </a:schemeClr>
                </a:solidFill>
              </a:rPr>
              <a:t>まとめと今後の課題</a:t>
            </a:r>
            <a:endParaRPr kumimoji="1" lang="ja-JP" altLang="en-US" sz="3600" dirty="0">
              <a:solidFill>
                <a:schemeClr val="bg1">
                  <a:lumMod val="65000"/>
                </a:schemeClr>
              </a:solidFill>
            </a:endParaRPr>
          </a:p>
        </p:txBody>
      </p:sp>
      <p:sp>
        <p:nvSpPr>
          <p:cNvPr id="4" name="スライド番号プレースホルダー 3">
            <a:extLst>
              <a:ext uri="{FF2B5EF4-FFF2-40B4-BE49-F238E27FC236}">
                <a16:creationId xmlns:a16="http://schemas.microsoft.com/office/drawing/2014/main" id="{823672F9-BEEF-4B11-94D2-7199247362E7}"/>
              </a:ext>
            </a:extLst>
          </p:cNvPr>
          <p:cNvSpPr>
            <a:spLocks noGrp="1"/>
          </p:cNvSpPr>
          <p:nvPr>
            <p:ph type="sldNum" sz="quarter" idx="12"/>
          </p:nvPr>
        </p:nvSpPr>
        <p:spPr/>
        <p:txBody>
          <a:bodyPr/>
          <a:lstStyle/>
          <a:p>
            <a:fld id="{A79D499F-1D53-47E0-A76F-F58F1C664EEF}" type="slidenum">
              <a:rPr kumimoji="1" lang="ja-JP" altLang="en-US" smtClean="0"/>
              <a:t>3</a:t>
            </a:fld>
            <a:endParaRPr kumimoji="1" lang="ja-JP" altLang="en-US"/>
          </a:p>
        </p:txBody>
      </p:sp>
    </p:spTree>
    <p:extLst>
      <p:ext uri="{BB962C8B-B14F-4D97-AF65-F5344CB8AC3E}">
        <p14:creationId xmlns:p14="http://schemas.microsoft.com/office/powerpoint/2010/main" val="3495507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5338CB-9C22-4CD4-A67D-41009D4806E4}"/>
              </a:ext>
            </a:extLst>
          </p:cNvPr>
          <p:cNvSpPr>
            <a:spLocks noGrp="1"/>
          </p:cNvSpPr>
          <p:nvPr>
            <p:ph type="title"/>
          </p:nvPr>
        </p:nvSpPr>
        <p:spPr/>
        <p:txBody>
          <a:bodyPr>
            <a:normAutofit/>
          </a:bodyPr>
          <a:lstStyle/>
          <a:p>
            <a:r>
              <a:rPr kumimoji="1" lang="ja-JP" altLang="en-US" sz="4000" dirty="0"/>
              <a:t>はじめに</a:t>
            </a:r>
          </a:p>
        </p:txBody>
      </p:sp>
      <p:sp>
        <p:nvSpPr>
          <p:cNvPr id="4" name="スライド番号プレースホルダー 3">
            <a:extLst>
              <a:ext uri="{FF2B5EF4-FFF2-40B4-BE49-F238E27FC236}">
                <a16:creationId xmlns:a16="http://schemas.microsoft.com/office/drawing/2014/main" id="{41E038CF-D410-4181-9D82-A8BF39ECD03D}"/>
              </a:ext>
            </a:extLst>
          </p:cNvPr>
          <p:cNvSpPr>
            <a:spLocks noGrp="1"/>
          </p:cNvSpPr>
          <p:nvPr>
            <p:ph type="sldNum" sz="quarter" idx="12"/>
          </p:nvPr>
        </p:nvSpPr>
        <p:spPr/>
        <p:txBody>
          <a:bodyPr/>
          <a:lstStyle/>
          <a:p>
            <a:fld id="{A79D499F-1D53-47E0-A76F-F58F1C664EEF}" type="slidenum">
              <a:rPr kumimoji="1" lang="ja-JP" altLang="en-US" smtClean="0"/>
              <a:t>4</a:t>
            </a:fld>
            <a:endParaRPr kumimoji="1" lang="ja-JP" altLang="en-US"/>
          </a:p>
        </p:txBody>
      </p:sp>
      <p:sp>
        <p:nvSpPr>
          <p:cNvPr id="5" name="テキスト ボックス 4">
            <a:extLst>
              <a:ext uri="{FF2B5EF4-FFF2-40B4-BE49-F238E27FC236}">
                <a16:creationId xmlns:a16="http://schemas.microsoft.com/office/drawing/2014/main" id="{533DECCD-6374-4DB2-8392-E3339A1F3AA4}"/>
              </a:ext>
            </a:extLst>
          </p:cNvPr>
          <p:cNvSpPr txBox="1"/>
          <p:nvPr/>
        </p:nvSpPr>
        <p:spPr>
          <a:xfrm>
            <a:off x="6413500" y="3429000"/>
            <a:ext cx="2768600" cy="646331"/>
          </a:xfrm>
          <a:prstGeom prst="rect">
            <a:avLst/>
          </a:prstGeom>
          <a:noFill/>
        </p:spPr>
        <p:txBody>
          <a:bodyPr wrap="square" rtlCol="0">
            <a:spAutoFit/>
          </a:bodyPr>
          <a:lstStyle/>
          <a:p>
            <a:r>
              <a:rPr kumimoji="1" lang="ja-JP" altLang="en-US" sz="3600" dirty="0"/>
              <a:t>画像処理</a:t>
            </a:r>
          </a:p>
        </p:txBody>
      </p:sp>
      <p:sp>
        <p:nvSpPr>
          <p:cNvPr id="8" name="テキスト ボックス 7">
            <a:extLst>
              <a:ext uri="{FF2B5EF4-FFF2-40B4-BE49-F238E27FC236}">
                <a16:creationId xmlns:a16="http://schemas.microsoft.com/office/drawing/2014/main" id="{B175A001-7FCE-409A-B7FC-1CE8C13320C4}"/>
              </a:ext>
            </a:extLst>
          </p:cNvPr>
          <p:cNvSpPr txBox="1"/>
          <p:nvPr/>
        </p:nvSpPr>
        <p:spPr>
          <a:xfrm>
            <a:off x="2019300" y="2167750"/>
            <a:ext cx="2768600" cy="1200329"/>
          </a:xfrm>
          <a:prstGeom prst="rect">
            <a:avLst/>
          </a:prstGeom>
          <a:noFill/>
        </p:spPr>
        <p:txBody>
          <a:bodyPr wrap="square" rtlCol="0">
            <a:spAutoFit/>
          </a:bodyPr>
          <a:lstStyle/>
          <a:p>
            <a:r>
              <a:rPr kumimoji="1" lang="ja-JP" altLang="en-US" sz="3600" dirty="0"/>
              <a:t>人工知能の発展</a:t>
            </a:r>
          </a:p>
        </p:txBody>
      </p:sp>
      <p:pic>
        <p:nvPicPr>
          <p:cNvPr id="1026" name="Picture 2" descr="人工知能">
            <a:extLst>
              <a:ext uri="{FF2B5EF4-FFF2-40B4-BE49-F238E27FC236}">
                <a16:creationId xmlns:a16="http://schemas.microsoft.com/office/drawing/2014/main" id="{7130A4F0-6881-4F47-84E8-AC840CE7C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8" y="3630829"/>
            <a:ext cx="3048002" cy="2286002"/>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48993842-92E6-41C3-9C59-AE0D38B71C5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9593" t="15419" r="1955" b="66713"/>
          <a:stretch/>
        </p:blipFill>
        <p:spPr>
          <a:xfrm>
            <a:off x="5466625" y="4278088"/>
            <a:ext cx="3540940" cy="2286002"/>
          </a:xfrm>
          <a:prstGeom prst="rect">
            <a:avLst/>
          </a:prstGeom>
        </p:spPr>
      </p:pic>
      <p:cxnSp>
        <p:nvCxnSpPr>
          <p:cNvPr id="12" name="直線矢印コネクタ 11">
            <a:extLst>
              <a:ext uri="{FF2B5EF4-FFF2-40B4-BE49-F238E27FC236}">
                <a16:creationId xmlns:a16="http://schemas.microsoft.com/office/drawing/2014/main" id="{C741C9D4-A83A-4248-B275-9E98562A05C4}"/>
              </a:ext>
            </a:extLst>
          </p:cNvPr>
          <p:cNvCxnSpPr>
            <a:cxnSpLocks/>
          </p:cNvCxnSpPr>
          <p:nvPr/>
        </p:nvCxnSpPr>
        <p:spPr>
          <a:xfrm>
            <a:off x="3949700" y="3124200"/>
            <a:ext cx="2324100" cy="50662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6215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6F5919-B20D-4261-876A-0A3711B4B934}"/>
              </a:ext>
            </a:extLst>
          </p:cNvPr>
          <p:cNvSpPr>
            <a:spLocks noGrp="1"/>
          </p:cNvSpPr>
          <p:nvPr>
            <p:ph type="title"/>
          </p:nvPr>
        </p:nvSpPr>
        <p:spPr/>
        <p:txBody>
          <a:bodyPr>
            <a:normAutofit/>
          </a:bodyPr>
          <a:lstStyle/>
          <a:p>
            <a:r>
              <a:rPr kumimoji="1" lang="ja-JP" altLang="en-US" sz="4000" dirty="0"/>
              <a:t>はじめに</a:t>
            </a:r>
          </a:p>
        </p:txBody>
      </p:sp>
      <p:sp>
        <p:nvSpPr>
          <p:cNvPr id="3" name="コンテンツ プレースホルダー 2">
            <a:extLst>
              <a:ext uri="{FF2B5EF4-FFF2-40B4-BE49-F238E27FC236}">
                <a16:creationId xmlns:a16="http://schemas.microsoft.com/office/drawing/2014/main" id="{5BCCAC6D-4815-4DC9-9DE4-1B911FBA1724}"/>
              </a:ext>
            </a:extLst>
          </p:cNvPr>
          <p:cNvSpPr>
            <a:spLocks noGrp="1"/>
          </p:cNvSpPr>
          <p:nvPr>
            <p:ph idx="1"/>
          </p:nvPr>
        </p:nvSpPr>
        <p:spPr/>
        <p:txBody>
          <a:bodyPr>
            <a:normAutofit/>
          </a:bodyPr>
          <a:lstStyle/>
          <a:p>
            <a:r>
              <a:rPr kumimoji="1" lang="ja-JP" altLang="en-US" sz="3600" dirty="0"/>
              <a:t>府大には猫がたくさんいる</a:t>
            </a:r>
            <a:endParaRPr kumimoji="1" lang="en-US" altLang="ja-JP" sz="3600" dirty="0"/>
          </a:p>
          <a:p>
            <a:r>
              <a:rPr lang="ja-JP" altLang="en-US" sz="3600" dirty="0"/>
              <a:t>猫を一匹一匹目で識別</a:t>
            </a:r>
            <a:endParaRPr lang="en-US" altLang="ja-JP" sz="3600" dirty="0"/>
          </a:p>
          <a:p>
            <a:endParaRPr kumimoji="1" lang="en-US" altLang="ja-JP" sz="3600" dirty="0"/>
          </a:p>
          <a:p>
            <a:endParaRPr lang="en-US" altLang="ja-JP" sz="3600" dirty="0"/>
          </a:p>
          <a:p>
            <a:r>
              <a:rPr kumimoji="1" lang="ja-JP" altLang="en-US" sz="3600" dirty="0"/>
              <a:t>自動化できないか？</a:t>
            </a:r>
          </a:p>
        </p:txBody>
      </p:sp>
      <p:sp>
        <p:nvSpPr>
          <p:cNvPr id="4" name="矢印: 下 3">
            <a:extLst>
              <a:ext uri="{FF2B5EF4-FFF2-40B4-BE49-F238E27FC236}">
                <a16:creationId xmlns:a16="http://schemas.microsoft.com/office/drawing/2014/main" id="{5621980D-9C74-4EB2-A27E-4350D4DB059D}"/>
              </a:ext>
            </a:extLst>
          </p:cNvPr>
          <p:cNvSpPr/>
          <p:nvPr/>
        </p:nvSpPr>
        <p:spPr>
          <a:xfrm>
            <a:off x="4737100" y="3683000"/>
            <a:ext cx="723900" cy="965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52351081-E740-401B-8A11-F882F6EA8668}"/>
              </a:ext>
            </a:extLst>
          </p:cNvPr>
          <p:cNvSpPr>
            <a:spLocks noGrp="1"/>
          </p:cNvSpPr>
          <p:nvPr>
            <p:ph type="sldNum" sz="quarter" idx="12"/>
          </p:nvPr>
        </p:nvSpPr>
        <p:spPr/>
        <p:txBody>
          <a:bodyPr/>
          <a:lstStyle/>
          <a:p>
            <a:fld id="{A79D499F-1D53-47E0-A76F-F58F1C664EEF}" type="slidenum">
              <a:rPr kumimoji="1" lang="ja-JP" altLang="en-US" smtClean="0"/>
              <a:t>5</a:t>
            </a:fld>
            <a:endParaRPr kumimoji="1" lang="ja-JP" altLang="en-US"/>
          </a:p>
        </p:txBody>
      </p:sp>
      <p:pic>
        <p:nvPicPr>
          <p:cNvPr id="7" name="図 6">
            <a:extLst>
              <a:ext uri="{FF2B5EF4-FFF2-40B4-BE49-F238E27FC236}">
                <a16:creationId xmlns:a16="http://schemas.microsoft.com/office/drawing/2014/main" id="{04322FFB-3092-4878-9445-9B5CB7E2C9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593" t="15419" r="1955" b="66713"/>
          <a:stretch/>
        </p:blipFill>
        <p:spPr>
          <a:xfrm>
            <a:off x="6468187" y="3339356"/>
            <a:ext cx="2598815" cy="1677774"/>
          </a:xfrm>
          <a:prstGeom prst="rect">
            <a:avLst/>
          </a:prstGeom>
        </p:spPr>
      </p:pic>
      <p:pic>
        <p:nvPicPr>
          <p:cNvPr id="9" name="図 8">
            <a:extLst>
              <a:ext uri="{FF2B5EF4-FFF2-40B4-BE49-F238E27FC236}">
                <a16:creationId xmlns:a16="http://schemas.microsoft.com/office/drawing/2014/main" id="{2A86AC7D-85A5-46BA-BDA6-BB55D332E0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394" t="33869" r="38067" b="49591"/>
          <a:stretch/>
        </p:blipFill>
        <p:spPr>
          <a:xfrm>
            <a:off x="6468187" y="5106926"/>
            <a:ext cx="2584450" cy="1722967"/>
          </a:xfrm>
          <a:prstGeom prst="rect">
            <a:avLst/>
          </a:prstGeom>
        </p:spPr>
      </p:pic>
    </p:spTree>
    <p:extLst>
      <p:ext uri="{BB962C8B-B14F-4D97-AF65-F5344CB8AC3E}">
        <p14:creationId xmlns:p14="http://schemas.microsoft.com/office/powerpoint/2010/main" val="3092640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386443-8BC2-462D-805E-1C02E8B1DAAC}"/>
              </a:ext>
            </a:extLst>
          </p:cNvPr>
          <p:cNvSpPr>
            <a:spLocks noGrp="1"/>
          </p:cNvSpPr>
          <p:nvPr>
            <p:ph type="title"/>
          </p:nvPr>
        </p:nvSpPr>
        <p:spPr/>
        <p:txBody>
          <a:bodyPr>
            <a:normAutofit/>
          </a:bodyPr>
          <a:lstStyle/>
          <a:p>
            <a:r>
              <a:rPr kumimoji="1" lang="ja-JP" altLang="en-US" sz="4000" dirty="0"/>
              <a:t>目次</a:t>
            </a:r>
          </a:p>
        </p:txBody>
      </p:sp>
      <p:sp>
        <p:nvSpPr>
          <p:cNvPr id="3" name="コンテンツ プレースホルダー 2">
            <a:extLst>
              <a:ext uri="{FF2B5EF4-FFF2-40B4-BE49-F238E27FC236}">
                <a16:creationId xmlns:a16="http://schemas.microsoft.com/office/drawing/2014/main" id="{326DA2F1-7338-416F-8B5D-FB87A2304EA5}"/>
              </a:ext>
            </a:extLst>
          </p:cNvPr>
          <p:cNvSpPr>
            <a:spLocks noGrp="1"/>
          </p:cNvSpPr>
          <p:nvPr>
            <p:ph idx="1"/>
          </p:nvPr>
        </p:nvSpPr>
        <p:spPr/>
        <p:txBody>
          <a:bodyPr>
            <a:noAutofit/>
          </a:bodyPr>
          <a:lstStyle/>
          <a:p>
            <a:r>
              <a:rPr kumimoji="1" lang="ja-JP" altLang="en-US" sz="3600" dirty="0">
                <a:solidFill>
                  <a:schemeClr val="bg1">
                    <a:lumMod val="65000"/>
                  </a:schemeClr>
                </a:solidFill>
              </a:rPr>
              <a:t>はじめに</a:t>
            </a:r>
            <a:endParaRPr kumimoji="1" lang="en-US" altLang="ja-JP" sz="3600" dirty="0">
              <a:solidFill>
                <a:schemeClr val="bg1">
                  <a:lumMod val="65000"/>
                </a:schemeClr>
              </a:solidFill>
            </a:endParaRPr>
          </a:p>
          <a:p>
            <a:r>
              <a:rPr lang="ja-JP" altLang="en-US" sz="3600" dirty="0">
                <a:solidFill>
                  <a:srgbClr val="FF0000"/>
                </a:solidFill>
              </a:rPr>
              <a:t>要素技術</a:t>
            </a:r>
            <a:endParaRPr lang="en-US" altLang="ja-JP" sz="3600" dirty="0">
              <a:solidFill>
                <a:srgbClr val="FF0000"/>
              </a:solidFill>
            </a:endParaRPr>
          </a:p>
          <a:p>
            <a:r>
              <a:rPr kumimoji="1" lang="ja-JP" altLang="en-US" sz="3600" dirty="0">
                <a:solidFill>
                  <a:schemeClr val="bg1">
                    <a:lumMod val="65000"/>
                  </a:schemeClr>
                </a:solidFill>
              </a:rPr>
              <a:t>関連研究</a:t>
            </a:r>
            <a:endParaRPr kumimoji="1" lang="en-US" altLang="ja-JP" sz="3600" dirty="0">
              <a:solidFill>
                <a:schemeClr val="bg1">
                  <a:lumMod val="65000"/>
                </a:schemeClr>
              </a:solidFill>
            </a:endParaRPr>
          </a:p>
          <a:p>
            <a:r>
              <a:rPr lang="ja-JP" altLang="en-US" sz="3600" dirty="0">
                <a:solidFill>
                  <a:schemeClr val="bg1">
                    <a:lumMod val="65000"/>
                  </a:schemeClr>
                </a:solidFill>
              </a:rPr>
              <a:t>府大の猫について</a:t>
            </a:r>
            <a:endParaRPr lang="en-US" altLang="ja-JP" sz="3600" dirty="0">
              <a:solidFill>
                <a:schemeClr val="bg1">
                  <a:lumMod val="65000"/>
                </a:schemeClr>
              </a:solidFill>
            </a:endParaRPr>
          </a:p>
          <a:p>
            <a:r>
              <a:rPr kumimoji="1" lang="ja-JP" altLang="en-US" sz="3600" dirty="0">
                <a:solidFill>
                  <a:schemeClr val="bg1">
                    <a:lumMod val="65000"/>
                  </a:schemeClr>
                </a:solidFill>
              </a:rPr>
              <a:t>提案手法</a:t>
            </a:r>
            <a:endParaRPr kumimoji="1" lang="en-US" altLang="ja-JP" sz="3600" dirty="0">
              <a:solidFill>
                <a:schemeClr val="bg1">
                  <a:lumMod val="65000"/>
                </a:schemeClr>
              </a:solidFill>
            </a:endParaRPr>
          </a:p>
          <a:p>
            <a:r>
              <a:rPr lang="ja-JP" altLang="en-US" sz="3600" dirty="0">
                <a:solidFill>
                  <a:schemeClr val="bg1">
                    <a:lumMod val="65000"/>
                  </a:schemeClr>
                </a:solidFill>
              </a:rPr>
              <a:t>実験</a:t>
            </a:r>
            <a:endParaRPr lang="en-US" altLang="ja-JP" sz="3600" dirty="0">
              <a:solidFill>
                <a:schemeClr val="bg1">
                  <a:lumMod val="65000"/>
                </a:schemeClr>
              </a:solidFill>
            </a:endParaRPr>
          </a:p>
          <a:p>
            <a:r>
              <a:rPr lang="ja-JP" altLang="en-US" sz="3600" dirty="0">
                <a:solidFill>
                  <a:schemeClr val="bg1">
                    <a:lumMod val="65000"/>
                  </a:schemeClr>
                </a:solidFill>
              </a:rPr>
              <a:t>まとめと今後の課題</a:t>
            </a:r>
            <a:endParaRPr kumimoji="1" lang="ja-JP" altLang="en-US" sz="3600" dirty="0">
              <a:solidFill>
                <a:schemeClr val="bg1">
                  <a:lumMod val="65000"/>
                </a:schemeClr>
              </a:solidFill>
            </a:endParaRPr>
          </a:p>
        </p:txBody>
      </p:sp>
      <p:sp>
        <p:nvSpPr>
          <p:cNvPr id="4" name="スライド番号プレースホルダー 3">
            <a:extLst>
              <a:ext uri="{FF2B5EF4-FFF2-40B4-BE49-F238E27FC236}">
                <a16:creationId xmlns:a16="http://schemas.microsoft.com/office/drawing/2014/main" id="{823672F9-BEEF-4B11-94D2-7199247362E7}"/>
              </a:ext>
            </a:extLst>
          </p:cNvPr>
          <p:cNvSpPr>
            <a:spLocks noGrp="1"/>
          </p:cNvSpPr>
          <p:nvPr>
            <p:ph type="sldNum" sz="quarter" idx="12"/>
          </p:nvPr>
        </p:nvSpPr>
        <p:spPr/>
        <p:txBody>
          <a:bodyPr/>
          <a:lstStyle/>
          <a:p>
            <a:fld id="{A79D499F-1D53-47E0-A76F-F58F1C664EEF}" type="slidenum">
              <a:rPr kumimoji="1" lang="ja-JP" altLang="en-US" smtClean="0"/>
              <a:t>6</a:t>
            </a:fld>
            <a:endParaRPr kumimoji="1" lang="ja-JP" altLang="en-US"/>
          </a:p>
        </p:txBody>
      </p:sp>
    </p:spTree>
    <p:extLst>
      <p:ext uri="{BB962C8B-B14F-4D97-AF65-F5344CB8AC3E}">
        <p14:creationId xmlns:p14="http://schemas.microsoft.com/office/powerpoint/2010/main" val="4187758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4BB7F7-EABD-4801-9F0E-C4B9013643ED}"/>
              </a:ext>
            </a:extLst>
          </p:cNvPr>
          <p:cNvSpPr>
            <a:spLocks noGrp="1"/>
          </p:cNvSpPr>
          <p:nvPr>
            <p:ph type="title"/>
          </p:nvPr>
        </p:nvSpPr>
        <p:spPr>
          <a:xfrm>
            <a:off x="1945201" y="624110"/>
            <a:ext cx="7198799" cy="1280890"/>
          </a:xfrm>
        </p:spPr>
        <p:txBody>
          <a:bodyPr>
            <a:normAutofit fontScale="90000"/>
          </a:bodyPr>
          <a:lstStyle/>
          <a:p>
            <a:r>
              <a:rPr lang="en-US" altLang="ja-JP" sz="4000" dirty="0"/>
              <a:t>CNN</a:t>
            </a:r>
            <a:br>
              <a:rPr lang="en-US" altLang="ja-JP" sz="4000" dirty="0"/>
            </a:br>
            <a:r>
              <a:rPr lang="en-US" altLang="ja-JP" sz="4000" dirty="0"/>
              <a:t>(</a:t>
            </a:r>
            <a:r>
              <a:rPr kumimoji="1" lang="en-US" altLang="ja-JP" sz="4000" dirty="0"/>
              <a:t>Convolutional </a:t>
            </a:r>
            <a:r>
              <a:rPr lang="en-US" altLang="ja-JP" sz="4000" dirty="0"/>
              <a:t>N</a:t>
            </a:r>
            <a:r>
              <a:rPr kumimoji="1" lang="en-US" altLang="ja-JP" sz="4000" dirty="0"/>
              <a:t>eural Network</a:t>
            </a:r>
            <a:r>
              <a:rPr lang="en-US" altLang="ja-JP" sz="4000" dirty="0"/>
              <a:t>)</a:t>
            </a:r>
            <a:endParaRPr kumimoji="1" lang="ja-JP" altLang="en-US" sz="4000" dirty="0"/>
          </a:p>
        </p:txBody>
      </p:sp>
      <p:sp>
        <p:nvSpPr>
          <p:cNvPr id="3" name="コンテンツ プレースホルダー 2">
            <a:extLst>
              <a:ext uri="{FF2B5EF4-FFF2-40B4-BE49-F238E27FC236}">
                <a16:creationId xmlns:a16="http://schemas.microsoft.com/office/drawing/2014/main" id="{0B27BC6C-A296-4398-9882-87C6A24C2616}"/>
              </a:ext>
            </a:extLst>
          </p:cNvPr>
          <p:cNvSpPr>
            <a:spLocks noGrp="1"/>
          </p:cNvSpPr>
          <p:nvPr>
            <p:ph idx="1"/>
          </p:nvPr>
        </p:nvSpPr>
        <p:spPr/>
        <p:txBody>
          <a:bodyPr>
            <a:normAutofit/>
          </a:bodyPr>
          <a:lstStyle/>
          <a:p>
            <a:r>
              <a:rPr lang="ja-JP" altLang="en-US" sz="2400" dirty="0"/>
              <a:t>畳み込みニューラルネットワーク</a:t>
            </a:r>
            <a:endParaRPr lang="en-US" altLang="ja-JP" sz="2400" dirty="0"/>
          </a:p>
          <a:p>
            <a:r>
              <a:rPr lang="en-US" altLang="ja-JP" sz="2400" dirty="0"/>
              <a:t>Convolution</a:t>
            </a:r>
            <a:r>
              <a:rPr lang="ja-JP" altLang="en-US" sz="2400" dirty="0"/>
              <a:t>層と</a:t>
            </a:r>
            <a:r>
              <a:rPr lang="en-US" altLang="ja-JP" sz="2400" dirty="0"/>
              <a:t>Pooling</a:t>
            </a:r>
            <a:r>
              <a:rPr lang="ja-JP" altLang="en-US" sz="2400" dirty="0"/>
              <a:t>層からなる</a:t>
            </a:r>
            <a:endParaRPr lang="en-US" altLang="ja-JP" sz="2400" dirty="0"/>
          </a:p>
          <a:p>
            <a:endParaRPr kumimoji="1" lang="ja-JP" altLang="en-US" sz="2400" dirty="0"/>
          </a:p>
        </p:txBody>
      </p:sp>
      <p:sp>
        <p:nvSpPr>
          <p:cNvPr id="4" name="スライド番号プレースホルダー 3">
            <a:extLst>
              <a:ext uri="{FF2B5EF4-FFF2-40B4-BE49-F238E27FC236}">
                <a16:creationId xmlns:a16="http://schemas.microsoft.com/office/drawing/2014/main" id="{973E3449-246B-4698-BC34-2261AF45E361}"/>
              </a:ext>
            </a:extLst>
          </p:cNvPr>
          <p:cNvSpPr>
            <a:spLocks noGrp="1"/>
          </p:cNvSpPr>
          <p:nvPr>
            <p:ph type="sldNum" sz="quarter" idx="12"/>
          </p:nvPr>
        </p:nvSpPr>
        <p:spPr/>
        <p:txBody>
          <a:bodyPr/>
          <a:lstStyle/>
          <a:p>
            <a:fld id="{A79D499F-1D53-47E0-A76F-F58F1C664EEF}" type="slidenum">
              <a:rPr kumimoji="1" lang="ja-JP" altLang="en-US" smtClean="0"/>
              <a:t>7</a:t>
            </a:fld>
            <a:endParaRPr kumimoji="1" lang="ja-JP" altLang="en-US"/>
          </a:p>
        </p:txBody>
      </p:sp>
    </p:spTree>
    <p:extLst>
      <p:ext uri="{BB962C8B-B14F-4D97-AF65-F5344CB8AC3E}">
        <p14:creationId xmlns:p14="http://schemas.microsoft.com/office/powerpoint/2010/main" val="713916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9A77E0-79FF-41F7-B607-1642C7F2543D}"/>
              </a:ext>
            </a:extLst>
          </p:cNvPr>
          <p:cNvSpPr>
            <a:spLocks noGrp="1"/>
          </p:cNvSpPr>
          <p:nvPr>
            <p:ph type="title"/>
          </p:nvPr>
        </p:nvSpPr>
        <p:spPr/>
        <p:txBody>
          <a:bodyPr>
            <a:noAutofit/>
          </a:bodyPr>
          <a:lstStyle/>
          <a:p>
            <a:r>
              <a:rPr kumimoji="1" lang="en-US" altLang="ja-JP" sz="4000" dirty="0"/>
              <a:t>YOLO</a:t>
            </a:r>
            <a:br>
              <a:rPr kumimoji="1" lang="en-US" altLang="ja-JP" sz="4000" dirty="0"/>
            </a:br>
            <a:r>
              <a:rPr kumimoji="1" lang="en-US" altLang="ja-JP" sz="4000" dirty="0"/>
              <a:t>(</a:t>
            </a:r>
            <a:r>
              <a:rPr lang="en-US" altLang="ja-JP" sz="4000" dirty="0"/>
              <a:t>You</a:t>
            </a:r>
            <a:r>
              <a:rPr lang="ja-JP" altLang="en-US" sz="4000" dirty="0"/>
              <a:t> </a:t>
            </a:r>
            <a:r>
              <a:rPr lang="en-US" altLang="ja-JP" sz="4000" dirty="0"/>
              <a:t>Only</a:t>
            </a:r>
            <a:r>
              <a:rPr lang="ja-JP" altLang="en-US" sz="4000" dirty="0"/>
              <a:t> </a:t>
            </a:r>
            <a:r>
              <a:rPr lang="en-US" altLang="ja-JP" sz="4000" dirty="0"/>
              <a:t>Look</a:t>
            </a:r>
            <a:r>
              <a:rPr lang="ja-JP" altLang="en-US" sz="4000" dirty="0"/>
              <a:t> </a:t>
            </a:r>
            <a:r>
              <a:rPr lang="en-US" altLang="ja-JP" sz="4000" dirty="0"/>
              <a:t>Once</a:t>
            </a:r>
            <a:r>
              <a:rPr kumimoji="1" lang="en-US" altLang="ja-JP" sz="4000" dirty="0"/>
              <a:t>)</a:t>
            </a:r>
            <a:endParaRPr kumimoji="1" lang="ja-JP" altLang="en-US" sz="4000" dirty="0"/>
          </a:p>
        </p:txBody>
      </p:sp>
      <p:sp>
        <p:nvSpPr>
          <p:cNvPr id="3" name="コンテンツ プレースホルダー 2">
            <a:extLst>
              <a:ext uri="{FF2B5EF4-FFF2-40B4-BE49-F238E27FC236}">
                <a16:creationId xmlns:a16="http://schemas.microsoft.com/office/drawing/2014/main" id="{D01B745A-0D7B-46AF-AA19-BF4A14F2ABA9}"/>
              </a:ext>
            </a:extLst>
          </p:cNvPr>
          <p:cNvSpPr>
            <a:spLocks noGrp="1"/>
          </p:cNvSpPr>
          <p:nvPr>
            <p:ph idx="1"/>
          </p:nvPr>
        </p:nvSpPr>
        <p:spPr/>
        <p:txBody>
          <a:bodyPr>
            <a:normAutofit/>
          </a:bodyPr>
          <a:lstStyle/>
          <a:p>
            <a:r>
              <a:rPr lang="ja-JP" altLang="en-US" sz="2400" dirty="0"/>
              <a:t>一般物体認識</a:t>
            </a:r>
            <a:endParaRPr lang="en-US" altLang="ja-JP" sz="2400" dirty="0"/>
          </a:p>
          <a:p>
            <a:r>
              <a:rPr kumimoji="1" lang="ja-JP" altLang="en-US" sz="2400" dirty="0"/>
              <a:t>物体検出のアルゴリズム</a:t>
            </a:r>
            <a:endParaRPr kumimoji="1" lang="en-US" altLang="ja-JP" sz="2400" dirty="0"/>
          </a:p>
          <a:p>
            <a:r>
              <a:rPr kumimoji="1" lang="ja-JP" altLang="en-US" sz="2400" dirty="0"/>
              <a:t>リアルタイム検出が可能</a:t>
            </a:r>
          </a:p>
        </p:txBody>
      </p:sp>
      <p:sp>
        <p:nvSpPr>
          <p:cNvPr id="4" name="スライド番号プレースホルダー 3">
            <a:extLst>
              <a:ext uri="{FF2B5EF4-FFF2-40B4-BE49-F238E27FC236}">
                <a16:creationId xmlns:a16="http://schemas.microsoft.com/office/drawing/2014/main" id="{77EDE7D5-2003-40BB-93A6-0437DB2C4608}"/>
              </a:ext>
            </a:extLst>
          </p:cNvPr>
          <p:cNvSpPr>
            <a:spLocks noGrp="1"/>
          </p:cNvSpPr>
          <p:nvPr>
            <p:ph type="sldNum" sz="quarter" idx="12"/>
          </p:nvPr>
        </p:nvSpPr>
        <p:spPr/>
        <p:txBody>
          <a:bodyPr/>
          <a:lstStyle/>
          <a:p>
            <a:fld id="{A79D499F-1D53-47E0-A76F-F58F1C664EEF}" type="slidenum">
              <a:rPr kumimoji="1" lang="ja-JP" altLang="en-US" smtClean="0"/>
              <a:t>8</a:t>
            </a:fld>
            <a:endParaRPr kumimoji="1" lang="ja-JP" altLang="en-US"/>
          </a:p>
        </p:txBody>
      </p:sp>
    </p:spTree>
    <p:extLst>
      <p:ext uri="{BB962C8B-B14F-4D97-AF65-F5344CB8AC3E}">
        <p14:creationId xmlns:p14="http://schemas.microsoft.com/office/powerpoint/2010/main" val="1808612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00B6E2-AD4D-4E33-A90F-D08C2EB2E533}"/>
              </a:ext>
            </a:extLst>
          </p:cNvPr>
          <p:cNvSpPr>
            <a:spLocks noGrp="1"/>
          </p:cNvSpPr>
          <p:nvPr>
            <p:ph type="title"/>
          </p:nvPr>
        </p:nvSpPr>
        <p:spPr/>
        <p:txBody>
          <a:bodyPr>
            <a:normAutofit/>
          </a:bodyPr>
          <a:lstStyle/>
          <a:p>
            <a:r>
              <a:rPr kumimoji="1" lang="en-US" altLang="ja-JP" sz="4000" dirty="0"/>
              <a:t>YOLO</a:t>
            </a:r>
            <a:endParaRPr kumimoji="1" lang="ja-JP" altLang="en-US" sz="4000"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1A92560F-EAA3-4D16-95B1-77C20362AE54}"/>
                  </a:ext>
                </a:extLst>
              </p:cNvPr>
              <p:cNvSpPr>
                <a:spLocks noGrp="1"/>
              </p:cNvSpPr>
              <p:nvPr>
                <p:ph idx="1"/>
              </p:nvPr>
            </p:nvSpPr>
            <p:spPr>
              <a:xfrm>
                <a:off x="1942415" y="2133600"/>
                <a:ext cx="6591985" cy="4100290"/>
              </a:xfrm>
            </p:spPr>
            <p:txBody>
              <a:bodyPr>
                <a:normAutofit lnSpcReduction="10000"/>
              </a:bodyPr>
              <a:lstStyle/>
              <a:p>
                <a:pPr marL="457200" indent="-457200">
                  <a:buFont typeface="+mj-lt"/>
                  <a:buAutoNum type="arabicPeriod"/>
                </a:pPr>
                <a:r>
                  <a:rPr lang="ja-JP" altLang="en-US" sz="2400" dirty="0"/>
                  <a:t>入力画像を</a:t>
                </a:r>
                <a:r>
                  <a:rPr lang="en-US" altLang="ja-JP" sz="2400" dirty="0"/>
                  <a:t>S×S</a:t>
                </a:r>
                <a:r>
                  <a:rPr lang="ja-JP" altLang="en-US" sz="2400" dirty="0"/>
                  <a:t>のグリッドセルに分割</a:t>
                </a:r>
                <a:endParaRPr lang="en-US" altLang="ja-JP" sz="2400" dirty="0"/>
              </a:p>
              <a:p>
                <a:pPr marL="457200" indent="-457200">
                  <a:buFont typeface="+mj-lt"/>
                  <a:buAutoNum type="arabicPeriod"/>
                </a:pPr>
                <a:r>
                  <a:rPr lang="en-US" altLang="ja-JP" sz="2200" dirty="0"/>
                  <a:t> </a:t>
                </a:r>
              </a:p>
              <a:p>
                <a:pPr marL="857250" lvl="1" indent="-457200">
                  <a:buFont typeface="+mj-lt"/>
                  <a:buAutoNum type="alphaLcPeriod"/>
                </a:pPr>
                <a:r>
                  <a:rPr lang="ja-JP" altLang="en-US" sz="2000" dirty="0"/>
                  <a:t>それぞれのグリッドセルに対して，</a:t>
                </a:r>
                <a:r>
                  <a:rPr lang="en-US" altLang="ja-JP" sz="2000" dirty="0"/>
                  <a:t>B</a:t>
                </a:r>
                <a:r>
                  <a:rPr lang="ja-JP" altLang="en-US" sz="2000" dirty="0"/>
                  <a:t>個の</a:t>
                </a:r>
                <a:r>
                  <a:rPr lang="en-US" altLang="ja-JP" sz="2000" dirty="0" err="1"/>
                  <a:t>BoundingBox</a:t>
                </a:r>
                <a:r>
                  <a:rPr lang="ja-JP" altLang="en-US" sz="2000" dirty="0"/>
                  <a:t>と信頼度スコアを推測</a:t>
                </a:r>
                <a:r>
                  <a:rPr lang="en-US" altLang="ja-JP" sz="2000" dirty="0"/>
                  <a:t>,</a:t>
                </a:r>
                <a:r>
                  <a:rPr lang="ja-JP" altLang="en-US" sz="2000" dirty="0"/>
                  <a:t>信頼度スコアはどれくらい</a:t>
                </a:r>
                <a:r>
                  <a:rPr lang="en-US" altLang="ja-JP" sz="2000" dirty="0"/>
                  <a:t>Box</a:t>
                </a:r>
                <a:r>
                  <a:rPr lang="ja-JP" altLang="en-US" sz="2000" dirty="0"/>
                  <a:t>が物体を含んでおり，どれくらいの精度で予測したか</a:t>
                </a:r>
                <a:endParaRPr lang="en-US" altLang="ja-JP" sz="2000" dirty="0"/>
              </a:p>
              <a:p>
                <a:pPr marL="857250" lvl="1" indent="-457200">
                  <a:buFont typeface="+mj-lt"/>
                  <a:buAutoNum type="alphaLcPeriod"/>
                </a:pPr>
                <a:r>
                  <a:rPr lang="ja-JP" altLang="en-US" sz="2000" dirty="0"/>
                  <a:t>グリッドセルは</a:t>
                </a:r>
                <a:r>
                  <a:rPr lang="en-US" altLang="ja-JP" sz="2000" dirty="0"/>
                  <a:t>C</a:t>
                </a:r>
                <a:r>
                  <a:rPr lang="ja-JP" altLang="en-US" sz="2000" dirty="0"/>
                  <a:t>個の物体クラスそれぞれの条件付き確率</a:t>
                </a:r>
                <a14:m>
                  <m:oMath xmlns:m="http://schemas.openxmlformats.org/officeDocument/2006/math">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𝑃</m:t>
                        </m:r>
                      </m:e>
                      <m:sub>
                        <m:r>
                          <a:rPr lang="en-US" altLang="ja-JP" sz="2000" b="0" i="1" smtClean="0">
                            <a:latin typeface="Cambria Math" panose="02040503050406030204" pitchFamily="18" charset="0"/>
                          </a:rPr>
                          <m:t>𝑟</m:t>
                        </m:r>
                      </m:sub>
                    </m:sSub>
                    <m:r>
                      <a:rPr lang="ja-JP" altLang="en-US" sz="2000" i="1">
                        <a:latin typeface="Cambria Math" panose="02040503050406030204" pitchFamily="18" charset="0"/>
                      </a:rPr>
                      <m:t>を</m:t>
                    </m:r>
                  </m:oMath>
                </a14:m>
                <a:r>
                  <a:rPr lang="ja-JP" altLang="en-US" sz="2000" dirty="0"/>
                  <a:t>表す．</a:t>
                </a:r>
                <a:endParaRPr lang="en-US" altLang="ja-JP" sz="2000" dirty="0"/>
              </a:p>
              <a:p>
                <a:pPr marL="457200" indent="-457200">
                  <a:buFont typeface="+mj-lt"/>
                  <a:buAutoNum type="arabicPeriod"/>
                </a:pPr>
                <a:r>
                  <a:rPr lang="ja-JP" altLang="en-US" sz="2200" dirty="0"/>
                  <a:t>条件付きクラス確率と個々の</a:t>
                </a:r>
                <a:r>
                  <a:rPr lang="en-US" altLang="ja-JP" sz="2200" dirty="0"/>
                  <a:t>Box</a:t>
                </a:r>
                <a:r>
                  <a:rPr lang="ja-JP" altLang="en-US" sz="2200" dirty="0"/>
                  <a:t>の信頼度スコアを掛け合わせて，それぞれの</a:t>
                </a:r>
                <a:r>
                  <a:rPr lang="en-US" altLang="ja-JP" sz="2200" dirty="0" err="1"/>
                  <a:t>BoundingBox</a:t>
                </a:r>
                <a:r>
                  <a:rPr lang="ja-JP" altLang="en-US" sz="2200" dirty="0"/>
                  <a:t>のクラス固有の信頼度スコアを得られる．</a:t>
                </a:r>
                <a:endParaRPr lang="en-US" altLang="ja-JP" sz="2200" dirty="0"/>
              </a:p>
              <a:p>
                <a:pPr marL="857250" lvl="1" indent="-457200">
                  <a:buFont typeface="+mj-lt"/>
                  <a:buAutoNum type="alphaLcPeriod"/>
                </a:pPr>
                <a:endParaRPr lang="en-US" altLang="ja-JP" sz="2000" dirty="0"/>
              </a:p>
              <a:p>
                <a:pPr marL="457200" indent="-457200">
                  <a:buFont typeface="+mj-lt"/>
                  <a:buAutoNum type="arabicPeriod"/>
                </a:pPr>
                <a:endParaRPr lang="en-US" altLang="ja-JP" sz="2400" dirty="0"/>
              </a:p>
            </p:txBody>
          </p:sp>
        </mc:Choice>
        <mc:Fallback>
          <p:sp>
            <p:nvSpPr>
              <p:cNvPr id="3" name="コンテンツ プレースホルダー 2">
                <a:extLst>
                  <a:ext uri="{FF2B5EF4-FFF2-40B4-BE49-F238E27FC236}">
                    <a16:creationId xmlns:a16="http://schemas.microsoft.com/office/drawing/2014/main" id="{1A92560F-EAA3-4D16-95B1-77C20362AE54}"/>
                  </a:ext>
                </a:extLst>
              </p:cNvPr>
              <p:cNvSpPr>
                <a:spLocks noGrp="1" noRot="1" noChangeAspect="1" noMove="1" noResize="1" noEditPoints="1" noAdjustHandles="1" noChangeArrowheads="1" noChangeShapeType="1" noTextEdit="1"/>
              </p:cNvSpPr>
              <p:nvPr>
                <p:ph idx="1"/>
              </p:nvPr>
            </p:nvSpPr>
            <p:spPr>
              <a:xfrm>
                <a:off x="1942415" y="2133600"/>
                <a:ext cx="6591985" cy="4100290"/>
              </a:xfrm>
              <a:blipFill>
                <a:blip r:embed="rId2"/>
                <a:stretch>
                  <a:fillRect l="-1480" t="-2526" r="-925"/>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6677FE80-0431-41E5-B8A6-99583E37C903}"/>
              </a:ext>
            </a:extLst>
          </p:cNvPr>
          <p:cNvSpPr>
            <a:spLocks noGrp="1"/>
          </p:cNvSpPr>
          <p:nvPr>
            <p:ph type="sldNum" sz="quarter" idx="12"/>
          </p:nvPr>
        </p:nvSpPr>
        <p:spPr/>
        <p:txBody>
          <a:bodyPr/>
          <a:lstStyle/>
          <a:p>
            <a:fld id="{A79D499F-1D53-47E0-A76F-F58F1C664EEF}" type="slidenum">
              <a:rPr kumimoji="1" lang="ja-JP" altLang="en-US" smtClean="0"/>
              <a:t>9</a:t>
            </a:fld>
            <a:endParaRPr kumimoji="1" lang="ja-JP" altLang="en-US"/>
          </a:p>
        </p:txBody>
      </p:sp>
    </p:spTree>
    <p:extLst>
      <p:ext uri="{BB962C8B-B14F-4D97-AF65-F5344CB8AC3E}">
        <p14:creationId xmlns:p14="http://schemas.microsoft.com/office/powerpoint/2010/main" val="1905488919"/>
      </p:ext>
    </p:extLst>
  </p:cSld>
  <p:clrMapOvr>
    <a:masterClrMapping/>
  </p:clrMapOvr>
</p:sld>
</file>

<file path=ppt/theme/theme1.xml><?xml version="1.0" encoding="utf-8"?>
<a:theme xmlns:a="http://schemas.openxmlformats.org/drawingml/2006/main" name="ウィスプ">
  <a:themeElements>
    <a:clrScheme name="ウィスプ">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ウィスプ">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511</TotalTime>
  <Words>789</Words>
  <Application>Microsoft Office PowerPoint</Application>
  <PresentationFormat>画面に合わせる (4:3)</PresentationFormat>
  <Paragraphs>191</Paragraphs>
  <Slides>28</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28</vt:i4>
      </vt:variant>
    </vt:vector>
  </HeadingPairs>
  <TitlesOfParts>
    <vt:vector size="34" baseType="lpstr">
      <vt:lpstr>游ゴシック</vt:lpstr>
      <vt:lpstr>Arial</vt:lpstr>
      <vt:lpstr>Cambria Math</vt:lpstr>
      <vt:lpstr>Century Gothic</vt:lpstr>
      <vt:lpstr>Wingdings 3</vt:lpstr>
      <vt:lpstr>ウィスプ</vt:lpstr>
      <vt:lpstr>深層学習を用いた 府大猫識別手法の推定</vt:lpstr>
      <vt:lpstr>目次</vt:lpstr>
      <vt:lpstr>目次</vt:lpstr>
      <vt:lpstr>はじめに</vt:lpstr>
      <vt:lpstr>はじめに</vt:lpstr>
      <vt:lpstr>目次</vt:lpstr>
      <vt:lpstr>CNN (Convolutional Neural Network)</vt:lpstr>
      <vt:lpstr>YOLO (You Only Look Once)</vt:lpstr>
      <vt:lpstr>YOLO</vt:lpstr>
      <vt:lpstr>IoU</vt:lpstr>
      <vt:lpstr>目次</vt:lpstr>
      <vt:lpstr>害獣チェック</vt:lpstr>
      <vt:lpstr>目次</vt:lpstr>
      <vt:lpstr>府大の猫について</vt:lpstr>
      <vt:lpstr>目次</vt:lpstr>
      <vt:lpstr>提案手法</vt:lpstr>
      <vt:lpstr>提案手法</vt:lpstr>
      <vt:lpstr>提案手法</vt:lpstr>
      <vt:lpstr>目次</vt:lpstr>
      <vt:lpstr>実験</vt:lpstr>
      <vt:lpstr>実験</vt:lpstr>
      <vt:lpstr>結果</vt:lpstr>
      <vt:lpstr>結果</vt:lpstr>
      <vt:lpstr>結果</vt:lpstr>
      <vt:lpstr>結果</vt:lpstr>
      <vt:lpstr>目次</vt:lpstr>
      <vt:lpstr>まとめ</vt:lpstr>
      <vt:lpstr>今後の課題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KeitaTakami</dc:creator>
  <cp:lastModifiedBy>KeitaTakami</cp:lastModifiedBy>
  <cp:revision>39</cp:revision>
  <dcterms:created xsi:type="dcterms:W3CDTF">2020-11-03T05:06:31Z</dcterms:created>
  <dcterms:modified xsi:type="dcterms:W3CDTF">2020-11-05T13:17:57Z</dcterms:modified>
</cp:coreProperties>
</file>